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4"/>
  </p:sldMasterIdLst>
  <p:notesMasterIdLst>
    <p:notesMasterId r:id="rId22"/>
  </p:notesMasterIdLst>
  <p:sldIdLst>
    <p:sldId id="256" r:id="rId5"/>
    <p:sldId id="289" r:id="rId6"/>
    <p:sldId id="313" r:id="rId7"/>
    <p:sldId id="330" r:id="rId8"/>
    <p:sldId id="315" r:id="rId9"/>
    <p:sldId id="328" r:id="rId10"/>
    <p:sldId id="324" r:id="rId11"/>
    <p:sldId id="325" r:id="rId12"/>
    <p:sldId id="316" r:id="rId13"/>
    <p:sldId id="326" r:id="rId14"/>
    <p:sldId id="263" r:id="rId15"/>
    <p:sldId id="329" r:id="rId16"/>
    <p:sldId id="327" r:id="rId17"/>
    <p:sldId id="258" r:id="rId18"/>
    <p:sldId id="259" r:id="rId19"/>
    <p:sldId id="261" r:id="rId20"/>
    <p:sldId id="26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86C75F-9DF9-4A16-8694-A49E762F3153}" v="16" dt="2025-09-18T00:42:53.2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95" autoAdjust="0"/>
  </p:normalViewPr>
  <p:slideViewPr>
    <p:cSldViewPr snapToGrid="0">
      <p:cViewPr varScale="1">
        <p:scale>
          <a:sx n="65" d="100"/>
          <a:sy n="65" d="100"/>
        </p:scale>
        <p:origin x="153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tto, Tracy     (ASD-W)" userId="ba614077-d2f7-4d98-a255-3c012c27ca6b" providerId="ADAL" clId="{AC4DF597-0045-4203-8C06-03AD4B64EAA2}"/>
    <pc:docChg chg="custSel modSld sldOrd">
      <pc:chgData name="Gatto, Tracy     (ASD-W)" userId="ba614077-d2f7-4d98-a255-3c012c27ca6b" providerId="ADAL" clId="{AC4DF597-0045-4203-8C06-03AD4B64EAA2}" dt="2025-09-18T20:26:08.584" v="23"/>
      <pc:docMkLst>
        <pc:docMk/>
      </pc:docMkLst>
      <pc:sldChg chg="modSp mod ord">
        <pc:chgData name="Gatto, Tracy     (ASD-W)" userId="ba614077-d2f7-4d98-a255-3c012c27ca6b" providerId="ADAL" clId="{AC4DF597-0045-4203-8C06-03AD4B64EAA2}" dt="2025-09-18T20:26:08.584" v="23"/>
        <pc:sldMkLst>
          <pc:docMk/>
          <pc:sldMk cId="0" sldId="256"/>
        </pc:sldMkLst>
        <pc:spChg chg="mod">
          <ac:chgData name="Gatto, Tracy     (ASD-W)" userId="ba614077-d2f7-4d98-a255-3c012c27ca6b" providerId="ADAL" clId="{AC4DF597-0045-4203-8C06-03AD4B64EAA2}" dt="2025-09-18T17:39:18.184" v="4" actId="1076"/>
          <ac:spMkLst>
            <pc:docMk/>
            <pc:sldMk cId="0" sldId="256"/>
            <ac:spMk id="5123" creationId="{6B23333B-52A7-2E16-E83D-0BAD437B9C6E}"/>
          </ac:spMkLst>
        </pc:spChg>
      </pc:sldChg>
      <pc:sldChg chg="modSp mod">
        <pc:chgData name="Gatto, Tracy     (ASD-W)" userId="ba614077-d2f7-4d98-a255-3c012c27ca6b" providerId="ADAL" clId="{AC4DF597-0045-4203-8C06-03AD4B64EAA2}" dt="2025-09-18T17:41:27.777" v="10" actId="207"/>
        <pc:sldMkLst>
          <pc:docMk/>
          <pc:sldMk cId="0" sldId="263"/>
        </pc:sldMkLst>
        <pc:spChg chg="mod">
          <ac:chgData name="Gatto, Tracy     (ASD-W)" userId="ba614077-d2f7-4d98-a255-3c012c27ca6b" providerId="ADAL" clId="{AC4DF597-0045-4203-8C06-03AD4B64EAA2}" dt="2025-09-18T17:41:27.777" v="10" actId="207"/>
          <ac:spMkLst>
            <pc:docMk/>
            <pc:sldMk cId="0" sldId="263"/>
            <ac:spMk id="3" creationId="{577D59E7-92C4-523C-1CAC-0763FD27B116}"/>
          </ac:spMkLst>
        </pc:spChg>
      </pc:sldChg>
      <pc:sldChg chg="modSp mod">
        <pc:chgData name="Gatto, Tracy     (ASD-W)" userId="ba614077-d2f7-4d98-a255-3c012c27ca6b" providerId="ADAL" clId="{AC4DF597-0045-4203-8C06-03AD4B64EAA2}" dt="2025-09-18T17:40:40.263" v="9" actId="27636"/>
        <pc:sldMkLst>
          <pc:docMk/>
          <pc:sldMk cId="2688176756" sldId="326"/>
        </pc:sldMkLst>
        <pc:spChg chg="mod">
          <ac:chgData name="Gatto, Tracy     (ASD-W)" userId="ba614077-d2f7-4d98-a255-3c012c27ca6b" providerId="ADAL" clId="{AC4DF597-0045-4203-8C06-03AD4B64EAA2}" dt="2025-09-18T17:40:40.263" v="9" actId="27636"/>
          <ac:spMkLst>
            <pc:docMk/>
            <pc:sldMk cId="2688176756" sldId="326"/>
            <ac:spMk id="6" creationId="{A1DABB91-B954-C87B-3343-4B536B2E54D1}"/>
          </ac:spMkLst>
        </pc:spChg>
      </pc:sldChg>
      <pc:sldChg chg="modSp mod">
        <pc:chgData name="Gatto, Tracy     (ASD-W)" userId="ba614077-d2f7-4d98-a255-3c012c27ca6b" providerId="ADAL" clId="{AC4DF597-0045-4203-8C06-03AD4B64EAA2}" dt="2025-09-18T20:19:54.519" v="21" actId="20577"/>
        <pc:sldMkLst>
          <pc:docMk/>
          <pc:sldMk cId="4100305141" sldId="330"/>
        </pc:sldMkLst>
        <pc:spChg chg="mod">
          <ac:chgData name="Gatto, Tracy     (ASD-W)" userId="ba614077-d2f7-4d98-a255-3c012c27ca6b" providerId="ADAL" clId="{AC4DF597-0045-4203-8C06-03AD4B64EAA2}" dt="2025-09-18T20:19:54.519" v="21" actId="20577"/>
          <ac:spMkLst>
            <pc:docMk/>
            <pc:sldMk cId="4100305141" sldId="330"/>
            <ac:spMk id="8195" creationId="{ABF1AFC7-AE73-362F-DB9D-FFB6807EA79C}"/>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hyperlink" Target="http://www.unb.ca/scholarships/" TargetMode="Externa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www.unb.ca/scholarships/" TargetMode="External"/><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3000DC-BB5F-42C0-900F-D28AA421763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7E9868E-E598-4B76-9F0F-92FDFB44EFF8}">
      <dgm:prSet/>
      <dgm:spPr/>
      <dgm:t>
        <a:bodyPr/>
        <a:lstStyle/>
        <a:p>
          <a:r>
            <a:rPr lang="en-US"/>
            <a:t>Universities and colleges have internal entrance scholarships and larger scholarships that students should apply for if they meet the criteria</a:t>
          </a:r>
        </a:p>
      </dgm:t>
    </dgm:pt>
    <dgm:pt modelId="{584B4E27-710D-45AF-B8E7-A849913E4FF7}" type="parTrans" cxnId="{621FC5AB-4B5E-4984-A9EF-4CDB409B8E2B}">
      <dgm:prSet/>
      <dgm:spPr/>
      <dgm:t>
        <a:bodyPr/>
        <a:lstStyle/>
        <a:p>
          <a:endParaRPr lang="en-US"/>
        </a:p>
      </dgm:t>
    </dgm:pt>
    <dgm:pt modelId="{3C320A55-D2D1-4D36-8CF2-9A73749451A4}" type="sibTrans" cxnId="{621FC5AB-4B5E-4984-A9EF-4CDB409B8E2B}">
      <dgm:prSet/>
      <dgm:spPr/>
      <dgm:t>
        <a:bodyPr/>
        <a:lstStyle/>
        <a:p>
          <a:endParaRPr lang="en-US"/>
        </a:p>
      </dgm:t>
    </dgm:pt>
    <dgm:pt modelId="{CC202D76-192F-42C9-974B-30BA5771046A}">
      <dgm:prSet/>
      <dgm:spPr/>
      <dgm:t>
        <a:bodyPr/>
        <a:lstStyle/>
        <a:p>
          <a:r>
            <a:rPr lang="en-US"/>
            <a:t>Entrance scholarships may be offered (based on grades)</a:t>
          </a:r>
        </a:p>
      </dgm:t>
    </dgm:pt>
    <dgm:pt modelId="{38F02E83-C64D-464C-ABCD-58199C714674}" type="parTrans" cxnId="{6B012248-AEE5-4E11-80F5-18C1B4ACB06C}">
      <dgm:prSet/>
      <dgm:spPr/>
      <dgm:t>
        <a:bodyPr/>
        <a:lstStyle/>
        <a:p>
          <a:endParaRPr lang="en-US"/>
        </a:p>
      </dgm:t>
    </dgm:pt>
    <dgm:pt modelId="{2CF1635D-E4DB-4D97-892F-864AA26F69FF}" type="sibTrans" cxnId="{6B012248-AEE5-4E11-80F5-18C1B4ACB06C}">
      <dgm:prSet/>
      <dgm:spPr/>
      <dgm:t>
        <a:bodyPr/>
        <a:lstStyle/>
        <a:p>
          <a:endParaRPr lang="en-US"/>
        </a:p>
      </dgm:t>
    </dgm:pt>
    <dgm:pt modelId="{6BD4E9AE-A24F-4ED6-AD71-ED90B457B27C}">
      <dgm:prSet/>
      <dgm:spPr/>
      <dgm:t>
        <a:bodyPr/>
        <a:lstStyle/>
        <a:p>
          <a:r>
            <a:rPr lang="en-US"/>
            <a:t>Example: </a:t>
          </a:r>
        </a:p>
      </dgm:t>
    </dgm:pt>
    <dgm:pt modelId="{5D362F66-72BB-4533-B8A5-4AEAAC787AD8}" type="parTrans" cxnId="{DED49416-E701-4B3E-8910-A3E1BDB7F2A5}">
      <dgm:prSet/>
      <dgm:spPr/>
      <dgm:t>
        <a:bodyPr/>
        <a:lstStyle/>
        <a:p>
          <a:endParaRPr lang="en-US"/>
        </a:p>
      </dgm:t>
    </dgm:pt>
    <dgm:pt modelId="{0474C817-0433-45AC-8C2E-8EEEF9D22615}" type="sibTrans" cxnId="{DED49416-E701-4B3E-8910-A3E1BDB7F2A5}">
      <dgm:prSet/>
      <dgm:spPr/>
      <dgm:t>
        <a:bodyPr/>
        <a:lstStyle/>
        <a:p>
          <a:endParaRPr lang="en-US"/>
        </a:p>
      </dgm:t>
    </dgm:pt>
    <dgm:pt modelId="{E3798300-4998-4329-813B-F5B7B3BD58B8}">
      <dgm:prSet custT="1"/>
      <dgm:spPr/>
      <dgm:t>
        <a:bodyPr/>
        <a:lstStyle/>
        <a:p>
          <a:r>
            <a:rPr lang="en-US" sz="1400" dirty="0">
              <a:solidFill>
                <a:srgbClr val="002060"/>
              </a:solidFill>
              <a:hlinkClick xmlns:r="http://schemas.openxmlformats.org/officeDocument/2006/relationships" r:id="rId1">
                <a:extLst>
                  <a:ext uri="{A12FA001-AC4F-418D-AE19-62706E023703}">
                    <ahyp:hlinkClr xmlns:ahyp="http://schemas.microsoft.com/office/drawing/2018/hyperlinkcolor" val="tx"/>
                  </a:ext>
                </a:extLst>
              </a:hlinkClick>
            </a:rPr>
            <a:t>UNB Scholarships</a:t>
          </a:r>
          <a:endParaRPr lang="en-US" sz="1400" dirty="0">
            <a:solidFill>
              <a:srgbClr val="002060"/>
            </a:solidFill>
          </a:endParaRPr>
        </a:p>
      </dgm:t>
    </dgm:pt>
    <dgm:pt modelId="{D844F48E-88E1-473A-B6ED-22B096CEE55C}" type="parTrans" cxnId="{8C3A1DE1-7D1D-45A6-B1E5-1A2B4E40E7D9}">
      <dgm:prSet/>
      <dgm:spPr/>
      <dgm:t>
        <a:bodyPr/>
        <a:lstStyle/>
        <a:p>
          <a:endParaRPr lang="en-US"/>
        </a:p>
      </dgm:t>
    </dgm:pt>
    <dgm:pt modelId="{4E24366D-5553-485C-8308-7B08B7C5726F}" type="sibTrans" cxnId="{8C3A1DE1-7D1D-45A6-B1E5-1A2B4E40E7D9}">
      <dgm:prSet/>
      <dgm:spPr/>
      <dgm:t>
        <a:bodyPr/>
        <a:lstStyle/>
        <a:p>
          <a:endParaRPr lang="en-US"/>
        </a:p>
      </dgm:t>
    </dgm:pt>
    <dgm:pt modelId="{1AAF3FB2-6567-465C-B922-2821B434F0E1}" type="pres">
      <dgm:prSet presAssocID="{023000DC-BB5F-42C0-900F-D28AA421763E}" presName="root" presStyleCnt="0">
        <dgm:presLayoutVars>
          <dgm:dir/>
          <dgm:resizeHandles val="exact"/>
        </dgm:presLayoutVars>
      </dgm:prSet>
      <dgm:spPr/>
    </dgm:pt>
    <dgm:pt modelId="{5E1888EF-AC8C-42CC-BCD4-D6F7D1962FE6}" type="pres">
      <dgm:prSet presAssocID="{67E9868E-E598-4B76-9F0F-92FDFB44EFF8}" presName="compNode" presStyleCnt="0"/>
      <dgm:spPr/>
    </dgm:pt>
    <dgm:pt modelId="{D1618CB4-5E30-4763-8FC8-3DFFED280082}" type="pres">
      <dgm:prSet presAssocID="{67E9868E-E598-4B76-9F0F-92FDFB44EFF8}" presName="bgRect" presStyleLbl="bgShp" presStyleIdx="0" presStyleCnt="3"/>
      <dgm:spPr/>
    </dgm:pt>
    <dgm:pt modelId="{DDF206E7-67EB-4092-BB69-E2C56A854C59}" type="pres">
      <dgm:prSet presAssocID="{67E9868E-E598-4B76-9F0F-92FDFB44EFF8}"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ooks"/>
        </a:ext>
      </dgm:extLst>
    </dgm:pt>
    <dgm:pt modelId="{5B304074-5035-4E57-8A82-876F5B32DBF3}" type="pres">
      <dgm:prSet presAssocID="{67E9868E-E598-4B76-9F0F-92FDFB44EFF8}" presName="spaceRect" presStyleCnt="0"/>
      <dgm:spPr/>
    </dgm:pt>
    <dgm:pt modelId="{394ABF79-0965-439F-A28A-3BBFFFD33C07}" type="pres">
      <dgm:prSet presAssocID="{67E9868E-E598-4B76-9F0F-92FDFB44EFF8}" presName="parTx" presStyleLbl="revTx" presStyleIdx="0" presStyleCnt="4">
        <dgm:presLayoutVars>
          <dgm:chMax val="0"/>
          <dgm:chPref val="0"/>
        </dgm:presLayoutVars>
      </dgm:prSet>
      <dgm:spPr/>
    </dgm:pt>
    <dgm:pt modelId="{4D5C65BE-43D5-4639-8CE0-E3691BAE5ACC}" type="pres">
      <dgm:prSet presAssocID="{3C320A55-D2D1-4D36-8CF2-9A73749451A4}" presName="sibTrans" presStyleCnt="0"/>
      <dgm:spPr/>
    </dgm:pt>
    <dgm:pt modelId="{1DCF9EC5-A862-4905-AA33-D133CDEE4115}" type="pres">
      <dgm:prSet presAssocID="{CC202D76-192F-42C9-974B-30BA5771046A}" presName="compNode" presStyleCnt="0"/>
      <dgm:spPr/>
    </dgm:pt>
    <dgm:pt modelId="{B1E5E4FE-40F9-4B23-B15D-5A0AFD387D3C}" type="pres">
      <dgm:prSet presAssocID="{CC202D76-192F-42C9-974B-30BA5771046A}" presName="bgRect" presStyleLbl="bgShp" presStyleIdx="1" presStyleCnt="3"/>
      <dgm:spPr/>
    </dgm:pt>
    <dgm:pt modelId="{C283FD0D-FA55-4353-93DF-85756F2599F2}" type="pres">
      <dgm:prSet presAssocID="{CC202D76-192F-42C9-974B-30BA5771046A}"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iploma Roll"/>
        </a:ext>
      </dgm:extLst>
    </dgm:pt>
    <dgm:pt modelId="{28E541E4-1183-4A20-B164-CDFC45DDC333}" type="pres">
      <dgm:prSet presAssocID="{CC202D76-192F-42C9-974B-30BA5771046A}" presName="spaceRect" presStyleCnt="0"/>
      <dgm:spPr/>
    </dgm:pt>
    <dgm:pt modelId="{93E72A50-E00F-4A83-9D21-183A37B57E1C}" type="pres">
      <dgm:prSet presAssocID="{CC202D76-192F-42C9-974B-30BA5771046A}" presName="parTx" presStyleLbl="revTx" presStyleIdx="1" presStyleCnt="4">
        <dgm:presLayoutVars>
          <dgm:chMax val="0"/>
          <dgm:chPref val="0"/>
        </dgm:presLayoutVars>
      </dgm:prSet>
      <dgm:spPr/>
    </dgm:pt>
    <dgm:pt modelId="{8383219E-9893-4DAF-9B46-AB3658F60D52}" type="pres">
      <dgm:prSet presAssocID="{2CF1635D-E4DB-4D97-892F-864AA26F69FF}" presName="sibTrans" presStyleCnt="0"/>
      <dgm:spPr/>
    </dgm:pt>
    <dgm:pt modelId="{BFD5CB80-0369-42A9-95A1-EC4D7C588E90}" type="pres">
      <dgm:prSet presAssocID="{6BD4E9AE-A24F-4ED6-AD71-ED90B457B27C}" presName="compNode" presStyleCnt="0"/>
      <dgm:spPr/>
    </dgm:pt>
    <dgm:pt modelId="{A213C29F-BB92-45F3-9F8F-EF1604BC9B4B}" type="pres">
      <dgm:prSet presAssocID="{6BD4E9AE-A24F-4ED6-AD71-ED90B457B27C}" presName="bgRect" presStyleLbl="bgShp" presStyleIdx="2" presStyleCnt="3"/>
      <dgm:spPr/>
    </dgm:pt>
    <dgm:pt modelId="{A0E106C0-62E5-43D7-92AD-BE07CDD2FCED}" type="pres">
      <dgm:prSet presAssocID="{6BD4E9AE-A24F-4ED6-AD71-ED90B457B27C}"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oney"/>
        </a:ext>
      </dgm:extLst>
    </dgm:pt>
    <dgm:pt modelId="{01E5187D-16AA-4B2C-8102-E5D9CA81FC76}" type="pres">
      <dgm:prSet presAssocID="{6BD4E9AE-A24F-4ED6-AD71-ED90B457B27C}" presName="spaceRect" presStyleCnt="0"/>
      <dgm:spPr/>
    </dgm:pt>
    <dgm:pt modelId="{DDC21EC8-B037-42E6-9DC7-24E1236DCA61}" type="pres">
      <dgm:prSet presAssocID="{6BD4E9AE-A24F-4ED6-AD71-ED90B457B27C}" presName="parTx" presStyleLbl="revTx" presStyleIdx="2" presStyleCnt="4">
        <dgm:presLayoutVars>
          <dgm:chMax val="0"/>
          <dgm:chPref val="0"/>
        </dgm:presLayoutVars>
      </dgm:prSet>
      <dgm:spPr/>
    </dgm:pt>
    <dgm:pt modelId="{3BE844B9-C13B-4A6D-BC76-E2C66E8775A3}" type="pres">
      <dgm:prSet presAssocID="{6BD4E9AE-A24F-4ED6-AD71-ED90B457B27C}" presName="desTx" presStyleLbl="revTx" presStyleIdx="3" presStyleCnt="4" custScaleX="335906">
        <dgm:presLayoutVars/>
      </dgm:prSet>
      <dgm:spPr/>
    </dgm:pt>
  </dgm:ptLst>
  <dgm:cxnLst>
    <dgm:cxn modelId="{DED49416-E701-4B3E-8910-A3E1BDB7F2A5}" srcId="{023000DC-BB5F-42C0-900F-D28AA421763E}" destId="{6BD4E9AE-A24F-4ED6-AD71-ED90B457B27C}" srcOrd="2" destOrd="0" parTransId="{5D362F66-72BB-4533-B8A5-4AEAAC787AD8}" sibTransId="{0474C817-0433-45AC-8C2E-8EEEF9D22615}"/>
    <dgm:cxn modelId="{A1C12226-E2EA-405B-AE5C-460EB8EDDBF7}" type="presOf" srcId="{6BD4E9AE-A24F-4ED6-AD71-ED90B457B27C}" destId="{DDC21EC8-B037-42E6-9DC7-24E1236DCA61}" srcOrd="0" destOrd="0" presId="urn:microsoft.com/office/officeart/2018/2/layout/IconVerticalSolidList"/>
    <dgm:cxn modelId="{6B012248-AEE5-4E11-80F5-18C1B4ACB06C}" srcId="{023000DC-BB5F-42C0-900F-D28AA421763E}" destId="{CC202D76-192F-42C9-974B-30BA5771046A}" srcOrd="1" destOrd="0" parTransId="{38F02E83-C64D-464C-ABCD-58199C714674}" sibTransId="{2CF1635D-E4DB-4D97-892F-864AA26F69FF}"/>
    <dgm:cxn modelId="{4BD7036C-79F3-4236-AF98-5D7663265618}" type="presOf" srcId="{CC202D76-192F-42C9-974B-30BA5771046A}" destId="{93E72A50-E00F-4A83-9D21-183A37B57E1C}" srcOrd="0" destOrd="0" presId="urn:microsoft.com/office/officeart/2018/2/layout/IconVerticalSolidList"/>
    <dgm:cxn modelId="{BC21E956-292E-4D3D-A845-AF6E3DE535B1}" type="presOf" srcId="{023000DC-BB5F-42C0-900F-D28AA421763E}" destId="{1AAF3FB2-6567-465C-B922-2821B434F0E1}" srcOrd="0" destOrd="0" presId="urn:microsoft.com/office/officeart/2018/2/layout/IconVerticalSolidList"/>
    <dgm:cxn modelId="{449143A2-AB43-4E29-BE81-CA5EDEAFC040}" type="presOf" srcId="{E3798300-4998-4329-813B-F5B7B3BD58B8}" destId="{3BE844B9-C13B-4A6D-BC76-E2C66E8775A3}" srcOrd="0" destOrd="0" presId="urn:microsoft.com/office/officeart/2018/2/layout/IconVerticalSolidList"/>
    <dgm:cxn modelId="{621FC5AB-4B5E-4984-A9EF-4CDB409B8E2B}" srcId="{023000DC-BB5F-42C0-900F-D28AA421763E}" destId="{67E9868E-E598-4B76-9F0F-92FDFB44EFF8}" srcOrd="0" destOrd="0" parTransId="{584B4E27-710D-45AF-B8E7-A849913E4FF7}" sibTransId="{3C320A55-D2D1-4D36-8CF2-9A73749451A4}"/>
    <dgm:cxn modelId="{8C3A1DE1-7D1D-45A6-B1E5-1A2B4E40E7D9}" srcId="{6BD4E9AE-A24F-4ED6-AD71-ED90B457B27C}" destId="{E3798300-4998-4329-813B-F5B7B3BD58B8}" srcOrd="0" destOrd="0" parTransId="{D844F48E-88E1-473A-B6ED-22B096CEE55C}" sibTransId="{4E24366D-5553-485C-8308-7B08B7C5726F}"/>
    <dgm:cxn modelId="{49FFFFF3-E391-4A94-BC71-250E2411C847}" type="presOf" srcId="{67E9868E-E598-4B76-9F0F-92FDFB44EFF8}" destId="{394ABF79-0965-439F-A28A-3BBFFFD33C07}" srcOrd="0" destOrd="0" presId="urn:microsoft.com/office/officeart/2018/2/layout/IconVerticalSolidList"/>
    <dgm:cxn modelId="{E12BFF3F-44D0-4E6E-AF01-878714004AA2}" type="presParOf" srcId="{1AAF3FB2-6567-465C-B922-2821B434F0E1}" destId="{5E1888EF-AC8C-42CC-BCD4-D6F7D1962FE6}" srcOrd="0" destOrd="0" presId="urn:microsoft.com/office/officeart/2018/2/layout/IconVerticalSolidList"/>
    <dgm:cxn modelId="{87916DA2-77DA-4A0A-8327-D79595C92D5F}" type="presParOf" srcId="{5E1888EF-AC8C-42CC-BCD4-D6F7D1962FE6}" destId="{D1618CB4-5E30-4763-8FC8-3DFFED280082}" srcOrd="0" destOrd="0" presId="urn:microsoft.com/office/officeart/2018/2/layout/IconVerticalSolidList"/>
    <dgm:cxn modelId="{AF97BB82-CC4E-41B9-96EA-1E4904AD057E}" type="presParOf" srcId="{5E1888EF-AC8C-42CC-BCD4-D6F7D1962FE6}" destId="{DDF206E7-67EB-4092-BB69-E2C56A854C59}" srcOrd="1" destOrd="0" presId="urn:microsoft.com/office/officeart/2018/2/layout/IconVerticalSolidList"/>
    <dgm:cxn modelId="{2D337841-252E-4F3C-BA18-9CA3B3F6D409}" type="presParOf" srcId="{5E1888EF-AC8C-42CC-BCD4-D6F7D1962FE6}" destId="{5B304074-5035-4E57-8A82-876F5B32DBF3}" srcOrd="2" destOrd="0" presId="urn:microsoft.com/office/officeart/2018/2/layout/IconVerticalSolidList"/>
    <dgm:cxn modelId="{C9690E97-3A07-45EA-B92D-83FF7F09E1B7}" type="presParOf" srcId="{5E1888EF-AC8C-42CC-BCD4-D6F7D1962FE6}" destId="{394ABF79-0965-439F-A28A-3BBFFFD33C07}" srcOrd="3" destOrd="0" presId="urn:microsoft.com/office/officeart/2018/2/layout/IconVerticalSolidList"/>
    <dgm:cxn modelId="{1CC680C8-04F9-4A30-AF97-9B2784F2D625}" type="presParOf" srcId="{1AAF3FB2-6567-465C-B922-2821B434F0E1}" destId="{4D5C65BE-43D5-4639-8CE0-E3691BAE5ACC}" srcOrd="1" destOrd="0" presId="urn:microsoft.com/office/officeart/2018/2/layout/IconVerticalSolidList"/>
    <dgm:cxn modelId="{B6A32D09-31A1-4490-8602-AFB5921614ED}" type="presParOf" srcId="{1AAF3FB2-6567-465C-B922-2821B434F0E1}" destId="{1DCF9EC5-A862-4905-AA33-D133CDEE4115}" srcOrd="2" destOrd="0" presId="urn:microsoft.com/office/officeart/2018/2/layout/IconVerticalSolidList"/>
    <dgm:cxn modelId="{E5E3DA80-9473-4D19-BF65-7188B85DDCB0}" type="presParOf" srcId="{1DCF9EC5-A862-4905-AA33-D133CDEE4115}" destId="{B1E5E4FE-40F9-4B23-B15D-5A0AFD387D3C}" srcOrd="0" destOrd="0" presId="urn:microsoft.com/office/officeart/2018/2/layout/IconVerticalSolidList"/>
    <dgm:cxn modelId="{477EF816-2E80-4138-B31D-D9E176E53531}" type="presParOf" srcId="{1DCF9EC5-A862-4905-AA33-D133CDEE4115}" destId="{C283FD0D-FA55-4353-93DF-85756F2599F2}" srcOrd="1" destOrd="0" presId="urn:microsoft.com/office/officeart/2018/2/layout/IconVerticalSolidList"/>
    <dgm:cxn modelId="{CE368F6B-AB70-4ED6-92DD-354A7FDF6F08}" type="presParOf" srcId="{1DCF9EC5-A862-4905-AA33-D133CDEE4115}" destId="{28E541E4-1183-4A20-B164-CDFC45DDC333}" srcOrd="2" destOrd="0" presId="urn:microsoft.com/office/officeart/2018/2/layout/IconVerticalSolidList"/>
    <dgm:cxn modelId="{65FCD89A-923E-4548-B1D7-33C263B1B1B1}" type="presParOf" srcId="{1DCF9EC5-A862-4905-AA33-D133CDEE4115}" destId="{93E72A50-E00F-4A83-9D21-183A37B57E1C}" srcOrd="3" destOrd="0" presId="urn:microsoft.com/office/officeart/2018/2/layout/IconVerticalSolidList"/>
    <dgm:cxn modelId="{FACA1E9B-696F-4A8B-85AA-18F8A0B77365}" type="presParOf" srcId="{1AAF3FB2-6567-465C-B922-2821B434F0E1}" destId="{8383219E-9893-4DAF-9B46-AB3658F60D52}" srcOrd="3" destOrd="0" presId="urn:microsoft.com/office/officeart/2018/2/layout/IconVerticalSolidList"/>
    <dgm:cxn modelId="{BC1C071A-E6C2-4D98-9933-F9BE2043EA3B}" type="presParOf" srcId="{1AAF3FB2-6567-465C-B922-2821B434F0E1}" destId="{BFD5CB80-0369-42A9-95A1-EC4D7C588E90}" srcOrd="4" destOrd="0" presId="urn:microsoft.com/office/officeart/2018/2/layout/IconVerticalSolidList"/>
    <dgm:cxn modelId="{0B332F58-C38A-46D9-B428-0759C8504877}" type="presParOf" srcId="{BFD5CB80-0369-42A9-95A1-EC4D7C588E90}" destId="{A213C29F-BB92-45F3-9F8F-EF1604BC9B4B}" srcOrd="0" destOrd="0" presId="urn:microsoft.com/office/officeart/2018/2/layout/IconVerticalSolidList"/>
    <dgm:cxn modelId="{037541BF-3B20-41AE-A8E3-AEA7D7050FF4}" type="presParOf" srcId="{BFD5CB80-0369-42A9-95A1-EC4D7C588E90}" destId="{A0E106C0-62E5-43D7-92AD-BE07CDD2FCED}" srcOrd="1" destOrd="0" presId="urn:microsoft.com/office/officeart/2018/2/layout/IconVerticalSolidList"/>
    <dgm:cxn modelId="{1A1D893C-72C6-4EB0-9362-E301941ED468}" type="presParOf" srcId="{BFD5CB80-0369-42A9-95A1-EC4D7C588E90}" destId="{01E5187D-16AA-4B2C-8102-E5D9CA81FC76}" srcOrd="2" destOrd="0" presId="urn:microsoft.com/office/officeart/2018/2/layout/IconVerticalSolidList"/>
    <dgm:cxn modelId="{147C83AF-B05B-42A7-84D2-1C6255D5C431}" type="presParOf" srcId="{BFD5CB80-0369-42A9-95A1-EC4D7C588E90}" destId="{DDC21EC8-B037-42E6-9DC7-24E1236DCA61}" srcOrd="3" destOrd="0" presId="urn:microsoft.com/office/officeart/2018/2/layout/IconVerticalSolidList"/>
    <dgm:cxn modelId="{F906C922-F15F-46FE-B948-37C2164A5CC9}" type="presParOf" srcId="{BFD5CB80-0369-42A9-95A1-EC4D7C588E90}" destId="{3BE844B9-C13B-4A6D-BC76-E2C66E8775A3}"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18CB4-5E30-4763-8FC8-3DFFED280082}">
      <dsp:nvSpPr>
        <dsp:cNvPr id="0" name=""/>
        <dsp:cNvSpPr/>
      </dsp:nvSpPr>
      <dsp:spPr>
        <a:xfrm>
          <a:off x="-533292" y="8316"/>
          <a:ext cx="4793456" cy="14943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F206E7-67EB-4092-BB69-E2C56A854C59}">
      <dsp:nvSpPr>
        <dsp:cNvPr id="0" name=""/>
        <dsp:cNvSpPr/>
      </dsp:nvSpPr>
      <dsp:spPr>
        <a:xfrm>
          <a:off x="-81266" y="344534"/>
          <a:ext cx="821865" cy="8218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4ABF79-0965-439F-A28A-3BBFFFD33C07}">
      <dsp:nvSpPr>
        <dsp:cNvPr id="0" name=""/>
        <dsp:cNvSpPr/>
      </dsp:nvSpPr>
      <dsp:spPr>
        <a:xfrm>
          <a:off x="1192625" y="8316"/>
          <a:ext cx="3064162" cy="149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47" tIns="158147" rIns="158147" bIns="158147" numCol="1" spcCol="1270" anchor="ctr" anchorCtr="0">
          <a:noAutofit/>
        </a:bodyPr>
        <a:lstStyle/>
        <a:p>
          <a:pPr marL="0" lvl="0" indent="0" algn="l" defTabSz="622300">
            <a:lnSpc>
              <a:spcPct val="90000"/>
            </a:lnSpc>
            <a:spcBef>
              <a:spcPct val="0"/>
            </a:spcBef>
            <a:spcAft>
              <a:spcPct val="35000"/>
            </a:spcAft>
            <a:buNone/>
          </a:pPr>
          <a:r>
            <a:rPr lang="en-US" sz="1400" kern="1200"/>
            <a:t>Universities and colleges have internal entrance scholarships and larger scholarships that students should apply for if they meet the criteria</a:t>
          </a:r>
        </a:p>
      </dsp:txBody>
      <dsp:txXfrm>
        <a:off x="1192625" y="8316"/>
        <a:ext cx="3064162" cy="1494301"/>
      </dsp:txXfrm>
    </dsp:sp>
    <dsp:sp modelId="{B1E5E4FE-40F9-4B23-B15D-5A0AFD387D3C}">
      <dsp:nvSpPr>
        <dsp:cNvPr id="0" name=""/>
        <dsp:cNvSpPr/>
      </dsp:nvSpPr>
      <dsp:spPr>
        <a:xfrm>
          <a:off x="-533292" y="1876192"/>
          <a:ext cx="4793456" cy="14943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83FD0D-FA55-4353-93DF-85756F2599F2}">
      <dsp:nvSpPr>
        <dsp:cNvPr id="0" name=""/>
        <dsp:cNvSpPr/>
      </dsp:nvSpPr>
      <dsp:spPr>
        <a:xfrm>
          <a:off x="-81266" y="2212410"/>
          <a:ext cx="821865" cy="8218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3E72A50-E00F-4A83-9D21-183A37B57E1C}">
      <dsp:nvSpPr>
        <dsp:cNvPr id="0" name=""/>
        <dsp:cNvSpPr/>
      </dsp:nvSpPr>
      <dsp:spPr>
        <a:xfrm>
          <a:off x="1192625" y="1876192"/>
          <a:ext cx="3064162" cy="149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47" tIns="158147" rIns="158147" bIns="158147" numCol="1" spcCol="1270" anchor="ctr" anchorCtr="0">
          <a:noAutofit/>
        </a:bodyPr>
        <a:lstStyle/>
        <a:p>
          <a:pPr marL="0" lvl="0" indent="0" algn="l" defTabSz="622300">
            <a:lnSpc>
              <a:spcPct val="90000"/>
            </a:lnSpc>
            <a:spcBef>
              <a:spcPct val="0"/>
            </a:spcBef>
            <a:spcAft>
              <a:spcPct val="35000"/>
            </a:spcAft>
            <a:buNone/>
          </a:pPr>
          <a:r>
            <a:rPr lang="en-US" sz="1400" kern="1200"/>
            <a:t>Entrance scholarships may be offered (based on grades)</a:t>
          </a:r>
        </a:p>
      </dsp:txBody>
      <dsp:txXfrm>
        <a:off x="1192625" y="1876192"/>
        <a:ext cx="3064162" cy="1494301"/>
      </dsp:txXfrm>
    </dsp:sp>
    <dsp:sp modelId="{A213C29F-BB92-45F3-9F8F-EF1604BC9B4B}">
      <dsp:nvSpPr>
        <dsp:cNvPr id="0" name=""/>
        <dsp:cNvSpPr/>
      </dsp:nvSpPr>
      <dsp:spPr>
        <a:xfrm>
          <a:off x="-533292" y="3744069"/>
          <a:ext cx="4793456" cy="14943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E106C0-62E5-43D7-92AD-BE07CDD2FCED}">
      <dsp:nvSpPr>
        <dsp:cNvPr id="0" name=""/>
        <dsp:cNvSpPr/>
      </dsp:nvSpPr>
      <dsp:spPr>
        <a:xfrm>
          <a:off x="-81266" y="4080287"/>
          <a:ext cx="821865" cy="8218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DC21EC8-B037-42E6-9DC7-24E1236DCA61}">
      <dsp:nvSpPr>
        <dsp:cNvPr id="0" name=""/>
        <dsp:cNvSpPr/>
      </dsp:nvSpPr>
      <dsp:spPr>
        <a:xfrm>
          <a:off x="1192625" y="3744069"/>
          <a:ext cx="2157055" cy="149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47" tIns="158147" rIns="158147" bIns="158147" numCol="1" spcCol="1270" anchor="ctr" anchorCtr="0">
          <a:noAutofit/>
        </a:bodyPr>
        <a:lstStyle/>
        <a:p>
          <a:pPr marL="0" lvl="0" indent="0" algn="l" defTabSz="622300">
            <a:lnSpc>
              <a:spcPct val="90000"/>
            </a:lnSpc>
            <a:spcBef>
              <a:spcPct val="0"/>
            </a:spcBef>
            <a:spcAft>
              <a:spcPct val="35000"/>
            </a:spcAft>
            <a:buNone/>
          </a:pPr>
          <a:r>
            <a:rPr lang="en-US" sz="1400" kern="1200"/>
            <a:t>Example: </a:t>
          </a:r>
        </a:p>
      </dsp:txBody>
      <dsp:txXfrm>
        <a:off x="1192625" y="3744069"/>
        <a:ext cx="2157055" cy="1494301"/>
      </dsp:txXfrm>
    </dsp:sp>
    <dsp:sp modelId="{3BE844B9-C13B-4A6D-BC76-E2C66E8775A3}">
      <dsp:nvSpPr>
        <dsp:cNvPr id="0" name=""/>
        <dsp:cNvSpPr/>
      </dsp:nvSpPr>
      <dsp:spPr>
        <a:xfrm>
          <a:off x="2279720" y="3744069"/>
          <a:ext cx="3047027" cy="149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47" tIns="158147" rIns="158147" bIns="158147"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002060"/>
              </a:solidFill>
              <a:hlinkClick xmlns:r="http://schemas.openxmlformats.org/officeDocument/2006/relationships" r:id="rId7">
                <a:extLst>
                  <a:ext uri="{A12FA001-AC4F-418D-AE19-62706E023703}">
                    <ahyp:hlinkClr xmlns:ahyp="http://schemas.microsoft.com/office/drawing/2018/hyperlinkcolor" val="tx"/>
                  </a:ext>
                </a:extLst>
              </a:hlinkClick>
            </a:rPr>
            <a:t>UNB Scholarships</a:t>
          </a:r>
          <a:endParaRPr lang="en-US" sz="1400" kern="1200" dirty="0">
            <a:solidFill>
              <a:srgbClr val="002060"/>
            </a:solidFill>
          </a:endParaRPr>
        </a:p>
      </dsp:txBody>
      <dsp:txXfrm>
        <a:off x="2279720" y="3744069"/>
        <a:ext cx="3047027" cy="149430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277462-AF16-431F-B117-DD6095D4020C}" type="datetimeFigureOut">
              <a:rPr lang="en-US" smtClean="0"/>
              <a:t>9/18/2025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5B9569-EA6F-4B2F-B42A-0DF487F52878}" type="slidenum">
              <a:rPr lang="en-US" smtClean="0"/>
              <a:t>‹#›</a:t>
            </a:fld>
            <a:endParaRPr lang="en-US"/>
          </a:p>
        </p:txBody>
      </p:sp>
    </p:spTree>
    <p:extLst>
      <p:ext uri="{BB962C8B-B14F-4D97-AF65-F5344CB8AC3E}">
        <p14:creationId xmlns:p14="http://schemas.microsoft.com/office/powerpoint/2010/main" val="3068669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FBFC8E7-EA65-4B62-9A55-778ECF5BA9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B30FB33D-CE8D-4CF7-B44A-9251C95362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800">
                <a:effectLst/>
                <a:latin typeface="Calibri" panose="020F0502020204030204" pitchFamily="34" charset="0"/>
                <a:ea typeface="Calibri" panose="020F0502020204030204" pitchFamily="34" charset="0"/>
                <a:cs typeface="Times New Roman" panose="02020603050405020304" pitchFamily="18" charset="0"/>
              </a:rPr>
              <a:t>Before we discuss post secondary options let’s take a look at HS Graduation Requirements. Please put a check mark on your transcript, next to each of the required courses, to make sure you have all the courses you need to graduate.  Your HR teacher will be collecting your transcript at the end of the presentation so that you and your Guidance Counsellor can meet to discuss your post-secondary plans and make any necessary changes.  You will need to successfully pass; English 11, English 12, Grade 11 math – either Fin and Workplace 11 or Foundations 11, Modern History 11, 1 science course, 1 Fine arts </a:t>
            </a:r>
            <a:r>
              <a:rPr lang="en-US" sz="1800" err="1">
                <a:effectLst/>
                <a:latin typeface="Calibri" panose="020F0502020204030204" pitchFamily="34" charset="0"/>
                <a:ea typeface="Calibri" panose="020F0502020204030204" pitchFamily="34" charset="0"/>
                <a:cs typeface="Times New Roman" panose="02020603050405020304" pitchFamily="18" charset="0"/>
              </a:rPr>
              <a:t>Liferole</a:t>
            </a:r>
            <a:r>
              <a:rPr lang="en-US" sz="1800">
                <a:effectLst/>
                <a:latin typeface="Calibri" panose="020F0502020204030204" pitchFamily="34" charset="0"/>
                <a:ea typeface="Calibri" panose="020F0502020204030204" pitchFamily="34" charset="0"/>
                <a:cs typeface="Times New Roman" panose="02020603050405020304" pitchFamily="18" charset="0"/>
              </a:rPr>
              <a:t> course – the following slide has a complete list of those courses, as well as 5 courses at the grade 12 level.  English 12 would count for one of them. </a:t>
            </a:r>
            <a:endParaRPr lang="en-US" altLang="en-US"/>
          </a:p>
        </p:txBody>
      </p:sp>
      <p:sp>
        <p:nvSpPr>
          <p:cNvPr id="25604" name="Slide Number Placeholder 3">
            <a:extLst>
              <a:ext uri="{FF2B5EF4-FFF2-40B4-BE49-F238E27FC236}">
                <a16:creationId xmlns:a16="http://schemas.microsoft.com/office/drawing/2014/main" id="{23F4EEE8-3344-4D6B-98DE-A60065109B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5650" indent="-290513">
              <a:defRPr sz="2400">
                <a:solidFill>
                  <a:schemeClr val="tx1"/>
                </a:solidFill>
                <a:latin typeface="Times New Roman" panose="02020603050405020304" pitchFamily="18" charset="0"/>
              </a:defRPr>
            </a:lvl2pPr>
            <a:lvl3pPr marL="1163638" indent="-231775">
              <a:defRPr sz="2400">
                <a:solidFill>
                  <a:schemeClr val="tx1"/>
                </a:solidFill>
                <a:latin typeface="Times New Roman" panose="02020603050405020304" pitchFamily="18" charset="0"/>
              </a:defRPr>
            </a:lvl3pPr>
            <a:lvl4pPr marL="1630363" indent="-231775">
              <a:defRPr sz="2400">
                <a:solidFill>
                  <a:schemeClr val="tx1"/>
                </a:solidFill>
                <a:latin typeface="Times New Roman" panose="02020603050405020304" pitchFamily="18" charset="0"/>
              </a:defRPr>
            </a:lvl4pPr>
            <a:lvl5pPr marL="2095500" indent="-231775">
              <a:defRPr sz="2400">
                <a:solidFill>
                  <a:schemeClr val="tx1"/>
                </a:solidFill>
                <a:latin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1575EF9B-62AC-47B7-AC5D-0C8FC0EBD6D0}" type="slidenum">
              <a:rPr lang="en-US" altLang="en-US" sz="1200" smtClean="0"/>
              <a:pPr/>
              <a:t>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43393-5B81-C1FA-880B-A6814F3B4C00}"/>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8941CA1-E0F2-ECE1-EF82-6B218A97C1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AD981DF6-FB0A-D87D-626E-2A28A6AED8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Before we discuss post secondary options let’s take a look at HS Graduation Requirements. Please put a check mark on your transcript, next to each of the required courses, to make sure you have all the courses you need to graduate.  Your HR teacher will be collecting your transcript at the end of the presentation so that you and your Guidance Counsellor can meet to discuss your post-secondary plans and make any necessary changes.  You will need to successfully pass; English 11, English 12, Grade 11 math – either Fin and Workplace 11 or Foundations 11, Modern History 11, 1 science course, 1 Fine arts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Liferole</a:t>
            </a:r>
            <a:r>
              <a:rPr lang="en-US" sz="1800" dirty="0">
                <a:effectLst/>
                <a:latin typeface="Calibri" panose="020F0502020204030204" pitchFamily="34" charset="0"/>
                <a:ea typeface="Calibri" panose="020F0502020204030204" pitchFamily="34" charset="0"/>
                <a:cs typeface="Times New Roman" panose="02020603050405020304" pitchFamily="18" charset="0"/>
              </a:rPr>
              <a:t> course – the following slide has a complete list of those courses, as well as 5 courses at the grade 12 level.  English 12 would count for one of them. </a:t>
            </a:r>
            <a:endParaRPr lang="en-US" altLang="en-US" dirty="0"/>
          </a:p>
        </p:txBody>
      </p:sp>
      <p:sp>
        <p:nvSpPr>
          <p:cNvPr id="25604" name="Slide Number Placeholder 3">
            <a:extLst>
              <a:ext uri="{FF2B5EF4-FFF2-40B4-BE49-F238E27FC236}">
                <a16:creationId xmlns:a16="http://schemas.microsoft.com/office/drawing/2014/main" id="{A8F1F6AF-1B06-5A8C-8821-42BA4ACB6D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5650" indent="-290513">
              <a:defRPr sz="2400">
                <a:solidFill>
                  <a:schemeClr val="tx1"/>
                </a:solidFill>
                <a:latin typeface="Times New Roman" panose="02020603050405020304" pitchFamily="18" charset="0"/>
              </a:defRPr>
            </a:lvl2pPr>
            <a:lvl3pPr marL="1163638" indent="-231775">
              <a:defRPr sz="2400">
                <a:solidFill>
                  <a:schemeClr val="tx1"/>
                </a:solidFill>
                <a:latin typeface="Times New Roman" panose="02020603050405020304" pitchFamily="18" charset="0"/>
              </a:defRPr>
            </a:lvl3pPr>
            <a:lvl4pPr marL="1630363" indent="-231775">
              <a:defRPr sz="2400">
                <a:solidFill>
                  <a:schemeClr val="tx1"/>
                </a:solidFill>
                <a:latin typeface="Times New Roman" panose="02020603050405020304" pitchFamily="18" charset="0"/>
              </a:defRPr>
            </a:lvl4pPr>
            <a:lvl5pPr marL="2095500" indent="-231775">
              <a:defRPr sz="2400">
                <a:solidFill>
                  <a:schemeClr val="tx1"/>
                </a:solidFill>
                <a:latin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1575EF9B-62AC-47B7-AC5D-0C8FC0EBD6D0}" type="slidenum">
              <a:rPr lang="en-US" altLang="en-US" sz="1200" smtClean="0"/>
              <a:pPr/>
              <a:t>4</a:t>
            </a:fld>
            <a:endParaRPr lang="en-US" altLang="en-US" sz="1200"/>
          </a:p>
        </p:txBody>
      </p:sp>
    </p:spTree>
    <p:extLst>
      <p:ext uri="{BB962C8B-B14F-4D97-AF65-F5344CB8AC3E}">
        <p14:creationId xmlns:p14="http://schemas.microsoft.com/office/powerpoint/2010/main" val="2287044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F890167-95BD-413E-86EC-2C1920F549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C3AE11CA-CC63-4F57-BEB2-3CE82C0E6B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For those of you who are considering University or College after High School, you will need to check the post-secondary school websites in order to ensure you have the courses that are required to get into the program you choose. We have view books in Guidance on most of the Canadian schools and we can help connect you to recruiters who will be happy to answer any questions you might have. Students who apply for early admission will be assessed based on grade 11 marks as well as first semester of grade 12. Most institutions require a fee to process your application.  If you plan on staying in residence, a separate application is usually required as is a separate fee.  Residence is competitive, so apply early.</a:t>
            </a:r>
          </a:p>
          <a:p>
            <a:endParaRPr lang="en-US" altLang="en-US"/>
          </a:p>
        </p:txBody>
      </p:sp>
      <p:sp>
        <p:nvSpPr>
          <p:cNvPr id="35844" name="Slide Number Placeholder 3">
            <a:extLst>
              <a:ext uri="{FF2B5EF4-FFF2-40B4-BE49-F238E27FC236}">
                <a16:creationId xmlns:a16="http://schemas.microsoft.com/office/drawing/2014/main" id="{BA9A130D-84E7-4550-BD61-8403407D58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6A93E7B-B77E-4009-A5F8-09F006D91175}" type="slidenum">
              <a:rPr lang="en-US" altLang="en-US" sz="1200" smtClean="0"/>
              <a:pPr/>
              <a:t>5</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ED74DA4-16E3-4ECA-80F4-2387190A96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06049B39-FC5C-4F71-8351-80487D85C4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Most applications are done on-line.  You will need to check the University or College website to see when their deadlines are.  Ontario and BC Universities sometimes have earlier deadlines.  Application deadlines for Colleges vary but if you are planning on applying to NBCC- you should do that now! They accept students on a first come first served bases as long as you meet the program  requirements.  If you don’t apply early you could be placed on a wait list for the following year.  It is important to remember that the application is only part of the process.  You will also need to ask Kathie, in Guidance, so send a transcript or your marks after each reporting period and especially the final one in June.  If you are need information on writing SAT’s for applying to US schools, please see Ms. Stinson in Guidance.</a:t>
            </a:r>
          </a:p>
        </p:txBody>
      </p:sp>
      <p:sp>
        <p:nvSpPr>
          <p:cNvPr id="37892" name="Slide Number Placeholder 3">
            <a:extLst>
              <a:ext uri="{FF2B5EF4-FFF2-40B4-BE49-F238E27FC236}">
                <a16:creationId xmlns:a16="http://schemas.microsoft.com/office/drawing/2014/main" id="{756479C6-7D2A-42DA-B70C-E94F56B93C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5650" indent="-290513">
              <a:defRPr sz="2400">
                <a:solidFill>
                  <a:schemeClr val="tx1"/>
                </a:solidFill>
                <a:latin typeface="Times New Roman" panose="02020603050405020304" pitchFamily="18" charset="0"/>
              </a:defRPr>
            </a:lvl2pPr>
            <a:lvl3pPr marL="1163638" indent="-231775">
              <a:defRPr sz="2400">
                <a:solidFill>
                  <a:schemeClr val="tx1"/>
                </a:solidFill>
                <a:latin typeface="Times New Roman" panose="02020603050405020304" pitchFamily="18" charset="0"/>
              </a:defRPr>
            </a:lvl3pPr>
            <a:lvl4pPr marL="1630363" indent="-231775">
              <a:defRPr sz="2400">
                <a:solidFill>
                  <a:schemeClr val="tx1"/>
                </a:solidFill>
                <a:latin typeface="Times New Roman" panose="02020603050405020304" pitchFamily="18" charset="0"/>
              </a:defRPr>
            </a:lvl4pPr>
            <a:lvl5pPr marL="2095500" indent="-231775">
              <a:defRPr sz="2400">
                <a:solidFill>
                  <a:schemeClr val="tx1"/>
                </a:solidFill>
                <a:latin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15C92F8A-2B56-4C6E-96C4-3A0EE60E0204}" type="slidenum">
              <a:rPr lang="en-US" altLang="en-US" sz="1200" smtClean="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pPr>
              <a:defRPr/>
            </a:pPr>
            <a:fld id="{7B4C8573-D5BD-48DA-A783-C93CA5620D06}" type="datetimeFigureOut">
              <a:rPr lang="en-US" smtClean="0"/>
              <a:pPr>
                <a:defRPr/>
              </a:pPr>
              <a:t>9/18/2025</a:t>
            </a:fld>
            <a:endParaRPr lang="en-US"/>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pPr>
              <a:defRPr/>
            </a:pPr>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9133A35B-2A4D-4DF6-9CDC-F475C9488DE7}" type="slidenum">
              <a:rPr lang="en-US" altLang="en-US" smtClean="0"/>
              <a:pPr>
                <a:defRPr/>
              </a:pPr>
              <a:t>‹#›</a:t>
            </a:fld>
            <a:endParaRPr lang="en-US" altLang="en-US"/>
          </a:p>
        </p:txBody>
      </p:sp>
    </p:spTree>
    <p:extLst>
      <p:ext uri="{BB962C8B-B14F-4D97-AF65-F5344CB8AC3E}">
        <p14:creationId xmlns:p14="http://schemas.microsoft.com/office/powerpoint/2010/main" val="3287618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1062CB2-E65C-4C77-A831-3AAE62549C94}" type="datetimeFigureOut">
              <a:rPr lang="en-US" smtClean="0"/>
              <a:pPr>
                <a:defRPr/>
              </a:pPr>
              <a:t>9/18/2025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pPr>
              <a:defRPr/>
            </a:pPr>
            <a:fld id="{F871F219-8736-4210-A599-F612C49623AF}" type="slidenum">
              <a:rPr lang="en-US" altLang="en-US" smtClean="0"/>
              <a:pPr>
                <a:defRPr/>
              </a:pPr>
              <a:t>‹#›</a:t>
            </a:fld>
            <a:endParaRPr lang="en-US" altLang="en-US"/>
          </a:p>
        </p:txBody>
      </p:sp>
    </p:spTree>
    <p:extLst>
      <p:ext uri="{BB962C8B-B14F-4D97-AF65-F5344CB8AC3E}">
        <p14:creationId xmlns:p14="http://schemas.microsoft.com/office/powerpoint/2010/main" val="1206617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1062CB2-E65C-4C77-A831-3AAE62549C94}" type="datetimeFigureOut">
              <a:rPr lang="en-US" smtClean="0"/>
              <a:pPr>
                <a:defRPr/>
              </a:pPr>
              <a:t>9/18/2025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F871F219-8736-4210-A599-F612C49623AF}" type="slidenum">
              <a:rPr lang="en-US" altLang="en-US" smtClean="0"/>
              <a:pPr>
                <a:defRPr/>
              </a:pPr>
              <a:t>‹#›</a:t>
            </a:fld>
            <a:endParaRPr lang="en-US" altLang="en-US"/>
          </a:p>
        </p:txBody>
      </p:sp>
    </p:spTree>
    <p:extLst>
      <p:ext uri="{BB962C8B-B14F-4D97-AF65-F5344CB8AC3E}">
        <p14:creationId xmlns:p14="http://schemas.microsoft.com/office/powerpoint/2010/main" val="3127717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1062CB2-E65C-4C77-A831-3AAE62549C94}" type="datetimeFigureOut">
              <a:rPr lang="en-US" smtClean="0"/>
              <a:pPr>
                <a:defRPr/>
              </a:pPr>
              <a:t>9/18/2025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F871F219-8736-4210-A599-F612C49623AF}" type="slidenum">
              <a:rPr lang="en-US" altLang="en-US" smtClean="0"/>
              <a:pPr>
                <a:defRPr/>
              </a:pPr>
              <a:t>‹#›</a:t>
            </a:fld>
            <a:endParaRPr lang="en-US" altLang="en-US"/>
          </a:p>
        </p:txBody>
      </p:sp>
    </p:spTree>
    <p:extLst>
      <p:ext uri="{BB962C8B-B14F-4D97-AF65-F5344CB8AC3E}">
        <p14:creationId xmlns:p14="http://schemas.microsoft.com/office/powerpoint/2010/main" val="2009396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1062CB2-E65C-4C77-A831-3AAE62549C94}" type="datetimeFigureOut">
              <a:rPr lang="en-US" smtClean="0"/>
              <a:pPr>
                <a:defRPr/>
              </a:pPr>
              <a:t>9/18/2025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F871F219-8736-4210-A599-F612C49623AF}" type="slidenum">
              <a:rPr lang="en-US" altLang="en-US" smtClean="0"/>
              <a:pPr>
                <a:defRPr/>
              </a:pPr>
              <a:t>‹#›</a:t>
            </a:fld>
            <a:endParaRPr lang="en-US" altLang="en-US"/>
          </a:p>
        </p:txBody>
      </p:sp>
    </p:spTree>
    <p:extLst>
      <p:ext uri="{BB962C8B-B14F-4D97-AF65-F5344CB8AC3E}">
        <p14:creationId xmlns:p14="http://schemas.microsoft.com/office/powerpoint/2010/main" val="15087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01062CB2-E65C-4C77-A831-3AAE62549C94}" type="datetimeFigureOut">
              <a:rPr lang="en-US" smtClean="0"/>
              <a:pPr>
                <a:defRPr/>
              </a:pPr>
              <a:t>9/18/2025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pPr>
              <a:defRPr/>
            </a:pPr>
            <a:fld id="{F871F219-8736-4210-A599-F612C49623AF}" type="slidenum">
              <a:rPr lang="en-US" altLang="en-US" smtClean="0"/>
              <a:pPr>
                <a:defRPr/>
              </a:pPr>
              <a:t>‹#›</a:t>
            </a:fld>
            <a:endParaRPr lang="en-US" altLang="en-US"/>
          </a:p>
        </p:txBody>
      </p:sp>
    </p:spTree>
    <p:extLst>
      <p:ext uri="{BB962C8B-B14F-4D97-AF65-F5344CB8AC3E}">
        <p14:creationId xmlns:p14="http://schemas.microsoft.com/office/powerpoint/2010/main" val="647974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01062CB2-E65C-4C77-A831-3AAE62549C94}" type="datetimeFigureOut">
              <a:rPr lang="en-US" smtClean="0"/>
              <a:pPr>
                <a:defRPr/>
              </a:pPr>
              <a:t>9/18/2025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pPr>
              <a:defRPr/>
            </a:pPr>
            <a:fld id="{F871F219-8736-4210-A599-F612C49623AF}" type="slidenum">
              <a:rPr lang="en-US" altLang="en-US" smtClean="0"/>
              <a:pPr>
                <a:defRPr/>
              </a:pPr>
              <a:t>‹#›</a:t>
            </a:fld>
            <a:endParaRPr lang="en-US" altLang="en-US"/>
          </a:p>
        </p:txBody>
      </p:sp>
    </p:spTree>
    <p:extLst>
      <p:ext uri="{BB962C8B-B14F-4D97-AF65-F5344CB8AC3E}">
        <p14:creationId xmlns:p14="http://schemas.microsoft.com/office/powerpoint/2010/main" val="3791768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95C9E69-28D7-4817-9B4D-63540A359F42}" type="datetimeFigureOut">
              <a:rPr lang="en-US" smtClean="0"/>
              <a:pPr>
                <a:defRPr/>
              </a:pPr>
              <a:t>9/18/2025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8B768A9D-A72F-4C34-A6AB-65483D56FF13}" type="slidenum">
              <a:rPr lang="en-US" altLang="en-US" smtClean="0"/>
              <a:pPr>
                <a:defRPr/>
              </a:pPr>
              <a:t>‹#›</a:t>
            </a:fld>
            <a:endParaRPr lang="en-US" altLang="en-US"/>
          </a:p>
        </p:txBody>
      </p:sp>
    </p:spTree>
    <p:extLst>
      <p:ext uri="{BB962C8B-B14F-4D97-AF65-F5344CB8AC3E}">
        <p14:creationId xmlns:p14="http://schemas.microsoft.com/office/powerpoint/2010/main" val="2733157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A3562013-293B-4D85-A019-7C4FCDE82CD2}" type="datetimeFigureOut">
              <a:rPr lang="en-US" smtClean="0"/>
              <a:pPr>
                <a:defRPr/>
              </a:pPr>
              <a:t>9/18/2025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8AEB6B2B-E43C-4AA5-865F-7EA1257193FD}" type="slidenum">
              <a:rPr lang="en-US" altLang="en-US" smtClean="0"/>
              <a:pPr>
                <a:defRPr/>
              </a:pPr>
              <a:t>‹#›</a:t>
            </a:fld>
            <a:endParaRPr lang="en-US" altLang="en-US"/>
          </a:p>
        </p:txBody>
      </p:sp>
    </p:spTree>
    <p:extLst>
      <p:ext uri="{BB962C8B-B14F-4D97-AF65-F5344CB8AC3E}">
        <p14:creationId xmlns:p14="http://schemas.microsoft.com/office/powerpoint/2010/main" val="1835444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066800" y="2101850"/>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029200" y="21018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1265BE8-EC15-4ADF-85A8-C0327F2F4F3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9D4753F2-35D4-4F52-A3CE-E3602E4F0E7E}"/>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42CFCFAC-AA8D-4C45-BE02-840C3650B95D}"/>
              </a:ext>
            </a:extLst>
          </p:cNvPr>
          <p:cNvSpPr>
            <a:spLocks noGrp="1"/>
          </p:cNvSpPr>
          <p:nvPr>
            <p:ph type="sldNum" sz="quarter" idx="12"/>
          </p:nvPr>
        </p:nvSpPr>
        <p:spPr/>
        <p:txBody>
          <a:bodyPr/>
          <a:lstStyle>
            <a:lvl1pPr>
              <a:defRPr/>
            </a:lvl1pPr>
          </a:lstStyle>
          <a:p>
            <a:pPr>
              <a:defRPr/>
            </a:pPr>
            <a:fld id="{BD3294CD-063A-4418-BD6C-7560D7F66AC7}" type="slidenum">
              <a:rPr lang="en-US" altLang="en-US"/>
              <a:pPr>
                <a:defRPr/>
              </a:pPr>
              <a:t>‹#›</a:t>
            </a:fld>
            <a:endParaRPr lang="en-US" altLang="en-US" sz="1400"/>
          </a:p>
        </p:txBody>
      </p:sp>
    </p:spTree>
    <p:extLst>
      <p:ext uri="{BB962C8B-B14F-4D97-AF65-F5344CB8AC3E}">
        <p14:creationId xmlns:p14="http://schemas.microsoft.com/office/powerpoint/2010/main" val="137931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880D5F8-DAAC-4558-8D6D-7BED8D1CEC82}" type="datetimeFigureOut">
              <a:rPr lang="en-US" smtClean="0"/>
              <a:pPr>
                <a:defRPr/>
              </a:pPr>
              <a:t>9/18/2025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ECDC6D95-0CA2-47EA-8EEA-EECA78B556EC}" type="slidenum">
              <a:rPr lang="en-US" altLang="en-US" smtClean="0"/>
              <a:pPr>
                <a:defRPr/>
              </a:pPr>
              <a:t>‹#›</a:t>
            </a:fld>
            <a:endParaRPr lang="en-US" altLang="en-US"/>
          </a:p>
        </p:txBody>
      </p:sp>
    </p:spTree>
    <p:extLst>
      <p:ext uri="{BB962C8B-B14F-4D97-AF65-F5344CB8AC3E}">
        <p14:creationId xmlns:p14="http://schemas.microsoft.com/office/powerpoint/2010/main" val="2338669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C9FDBA9-B80F-4101-A28C-8844D9F5126A}" type="datetimeFigureOut">
              <a:rPr lang="en-US" smtClean="0"/>
              <a:pPr>
                <a:defRPr/>
              </a:pPr>
              <a:t>9/18/2025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EA5B733C-81E9-4340-BD31-271E7F325C67}" type="slidenum">
              <a:rPr lang="en-US" altLang="en-US" smtClean="0"/>
              <a:pPr>
                <a:defRPr/>
              </a:pPr>
              <a:t>‹#›</a:t>
            </a:fld>
            <a:endParaRPr lang="en-US" altLang="en-US"/>
          </a:p>
        </p:txBody>
      </p:sp>
    </p:spTree>
    <p:extLst>
      <p:ext uri="{BB962C8B-B14F-4D97-AF65-F5344CB8AC3E}">
        <p14:creationId xmlns:p14="http://schemas.microsoft.com/office/powerpoint/2010/main" val="221787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2FFEA118-B32C-4077-B9FA-52BC40F81AEF}" type="datetimeFigureOut">
              <a:rPr lang="en-US" smtClean="0"/>
              <a:pPr>
                <a:defRPr/>
              </a:pPr>
              <a:t>9/18/2025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FCFD320D-094F-41C1-8A71-CB841578360C}" type="slidenum">
              <a:rPr lang="en-US" altLang="en-US" smtClean="0"/>
              <a:pPr>
                <a:defRPr/>
              </a:pPr>
              <a:t>‹#›</a:t>
            </a:fld>
            <a:endParaRPr lang="en-US" altLang="en-US"/>
          </a:p>
        </p:txBody>
      </p:sp>
    </p:spTree>
    <p:extLst>
      <p:ext uri="{BB962C8B-B14F-4D97-AF65-F5344CB8AC3E}">
        <p14:creationId xmlns:p14="http://schemas.microsoft.com/office/powerpoint/2010/main" val="337439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9DB97CA7-D878-4FFB-B79E-CD5C13EB8E8F}" type="datetimeFigureOut">
              <a:rPr lang="en-US" smtClean="0"/>
              <a:pPr>
                <a:defRPr/>
              </a:pPr>
              <a:t>9/18/2025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436C13F2-21D3-4C5B-B9A5-123511E21D2E}" type="slidenum">
              <a:rPr lang="en-US" altLang="en-US" smtClean="0"/>
              <a:pPr>
                <a:defRPr/>
              </a:pPr>
              <a:t>‹#›</a:t>
            </a:fld>
            <a:endParaRPr lang="en-US" altLang="en-US"/>
          </a:p>
        </p:txBody>
      </p:sp>
    </p:spTree>
    <p:extLst>
      <p:ext uri="{BB962C8B-B14F-4D97-AF65-F5344CB8AC3E}">
        <p14:creationId xmlns:p14="http://schemas.microsoft.com/office/powerpoint/2010/main" val="1392834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23FF5C0B-EF19-494C-82D8-636BBCCA2C9F}" type="datetimeFigureOut">
              <a:rPr lang="en-US" smtClean="0"/>
              <a:pPr>
                <a:defRPr/>
              </a:pPr>
              <a:t>9/18/2025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8B8FD843-1852-4632-9D30-6C78077A24AE}" type="slidenum">
              <a:rPr lang="en-US" altLang="en-US" smtClean="0"/>
              <a:pPr>
                <a:defRPr/>
              </a:pPr>
              <a:t>‹#›</a:t>
            </a:fld>
            <a:endParaRPr lang="en-US" altLang="en-US"/>
          </a:p>
        </p:txBody>
      </p:sp>
    </p:spTree>
    <p:extLst>
      <p:ext uri="{BB962C8B-B14F-4D97-AF65-F5344CB8AC3E}">
        <p14:creationId xmlns:p14="http://schemas.microsoft.com/office/powerpoint/2010/main" val="2129769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717E9A4-9475-4D17-A22E-9EB182F34A81}" type="datetimeFigureOut">
              <a:rPr lang="en-US" smtClean="0"/>
              <a:pPr>
                <a:defRPr/>
              </a:pPr>
              <a:t>9/18/2025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pPr>
              <a:defRPr/>
            </a:pPr>
            <a:fld id="{6DD79F5F-6842-42A9-97B7-E2C3DB0BEFA9}" type="slidenum">
              <a:rPr lang="en-US" altLang="en-US" smtClean="0"/>
              <a:pPr>
                <a:defRPr/>
              </a:pPr>
              <a:t>‹#›</a:t>
            </a:fld>
            <a:endParaRPr lang="en-US" altLang="en-US"/>
          </a:p>
        </p:txBody>
      </p:sp>
    </p:spTree>
    <p:extLst>
      <p:ext uri="{BB962C8B-B14F-4D97-AF65-F5344CB8AC3E}">
        <p14:creationId xmlns:p14="http://schemas.microsoft.com/office/powerpoint/2010/main" val="1314213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26E6B30-BCE2-40C9-83B1-2AFF9C332392}" type="datetimeFigureOut">
              <a:rPr lang="en-US" smtClean="0"/>
              <a:pPr>
                <a:defRPr/>
              </a:pPr>
              <a:t>9/18/2025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pPr>
              <a:defRPr/>
            </a:pPr>
            <a:fld id="{2710CE6C-A950-40DD-8A6E-B3A73917BCF7}" type="slidenum">
              <a:rPr lang="en-US" altLang="en-US" smtClean="0"/>
              <a:pPr>
                <a:defRPr/>
              </a:pPr>
              <a:t>‹#›</a:t>
            </a:fld>
            <a:endParaRPr lang="en-US" altLang="en-US"/>
          </a:p>
        </p:txBody>
      </p:sp>
    </p:spTree>
    <p:extLst>
      <p:ext uri="{BB962C8B-B14F-4D97-AF65-F5344CB8AC3E}">
        <p14:creationId xmlns:p14="http://schemas.microsoft.com/office/powerpoint/2010/main" val="3364224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32A2E20-E0F4-4953-BC75-7E146089C571}" type="datetimeFigureOut">
              <a:rPr lang="en-US" smtClean="0"/>
              <a:pPr>
                <a:defRPr/>
              </a:pPr>
              <a:t>9/18/2025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pPr>
              <a:defRPr/>
            </a:pPr>
            <a:fld id="{F19A55C4-63AC-4ED5-8927-414CF659D083}" type="slidenum">
              <a:rPr lang="en-US" altLang="en-US" smtClean="0"/>
              <a:pPr>
                <a:defRPr/>
              </a:pPr>
              <a:t>‹#›</a:t>
            </a:fld>
            <a:endParaRPr lang="en-US" altLang="en-US"/>
          </a:p>
        </p:txBody>
      </p:sp>
    </p:spTree>
    <p:extLst>
      <p:ext uri="{BB962C8B-B14F-4D97-AF65-F5344CB8AC3E}">
        <p14:creationId xmlns:p14="http://schemas.microsoft.com/office/powerpoint/2010/main" val="2462655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pPr>
              <a:defRPr/>
            </a:pPr>
            <a:fld id="{01062CB2-E65C-4C77-A831-3AAE62549C94}" type="datetimeFigureOut">
              <a:rPr lang="en-US" smtClean="0"/>
              <a:pPr>
                <a:defRPr/>
              </a:pPr>
              <a:t>9/18/2025</a:t>
            </a:fld>
            <a:endParaRPr 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pPr>
              <a:defRPr/>
            </a:pPr>
            <a:fld id="{F871F219-8736-4210-A599-F612C49623AF}" type="slidenum">
              <a:rPr lang="en-US" altLang="en-US" smtClean="0"/>
              <a:pPr>
                <a:defRPr/>
              </a:pPr>
              <a:t>‹#›</a:t>
            </a:fld>
            <a:endParaRPr lang="en-US" altLang="en-US"/>
          </a:p>
        </p:txBody>
      </p:sp>
    </p:spTree>
    <p:extLst>
      <p:ext uri="{BB962C8B-B14F-4D97-AF65-F5344CB8AC3E}">
        <p14:creationId xmlns:p14="http://schemas.microsoft.com/office/powerpoint/2010/main" val="1389830726"/>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asdw.nbed.ca/current-students/apply-for-scholarships/"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teams.microsoft.com/v2/"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studentawards.com/"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studentaid.gnb.ca/" TargetMode="External"/><Relationship Id="rId5" Type="http://schemas.openxmlformats.org/officeDocument/2006/relationships/hyperlink" Target="http://www.scholartree.ca/" TargetMode="External"/><Relationship Id="rId4" Type="http://schemas.openxmlformats.org/officeDocument/2006/relationships/hyperlink" Target="http://www.scholarshipscanada.co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leohayeshigh.nbed.ca/i/ordering-transcript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unb.ca/admissions/requirements/index.html"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91D63-A0BF-5DB6-34D6-2DAF700279AD}"/>
              </a:ext>
            </a:extLst>
          </p:cNvPr>
          <p:cNvSpPr>
            <a:spLocks noGrp="1"/>
          </p:cNvSpPr>
          <p:nvPr>
            <p:ph type="ctrTitle"/>
          </p:nvPr>
        </p:nvSpPr>
        <p:spPr>
          <a:xfrm>
            <a:off x="4271295" y="1241266"/>
            <a:ext cx="4071414" cy="3153753"/>
          </a:xfrm>
        </p:spPr>
        <p:txBody>
          <a:bodyPr>
            <a:normAutofit/>
          </a:bodyPr>
          <a:lstStyle/>
          <a:p>
            <a:pPr eaLnBrk="1" fontAlgn="auto" hangingPunct="1">
              <a:spcAft>
                <a:spcPts val="0"/>
              </a:spcAft>
              <a:defRPr/>
            </a:pPr>
            <a:r>
              <a:rPr lang="en-US"/>
              <a:t>Grad Info &amp; Scholarships</a:t>
            </a:r>
          </a:p>
        </p:txBody>
      </p:sp>
      <p:sp>
        <p:nvSpPr>
          <p:cNvPr id="5123" name="Subtitle 2">
            <a:extLst>
              <a:ext uri="{FF2B5EF4-FFF2-40B4-BE49-F238E27FC236}">
                <a16:creationId xmlns:a16="http://schemas.microsoft.com/office/drawing/2014/main" id="{6B23333B-52A7-2E16-E83D-0BAD437B9C6E}"/>
              </a:ext>
            </a:extLst>
          </p:cNvPr>
          <p:cNvSpPr>
            <a:spLocks noGrp="1"/>
          </p:cNvSpPr>
          <p:nvPr>
            <p:ph type="subTitle" idx="1"/>
          </p:nvPr>
        </p:nvSpPr>
        <p:spPr>
          <a:xfrm>
            <a:off x="4038576" y="4993189"/>
            <a:ext cx="4536851" cy="1462646"/>
          </a:xfrm>
        </p:spPr>
        <p:txBody>
          <a:bodyPr>
            <a:normAutofit/>
          </a:bodyPr>
          <a:lstStyle/>
          <a:p>
            <a:pPr marR="0" eaLnBrk="1" hangingPunct="1"/>
            <a:r>
              <a:rPr lang="en-US" altLang="en-US" b="1" dirty="0"/>
              <a:t>Scholarship Information 2025-2026</a:t>
            </a:r>
          </a:p>
          <a:p>
            <a:pPr marR="0" eaLnBrk="1" hangingPunct="1"/>
            <a:r>
              <a:rPr lang="en-US" altLang="en-US" b="1" dirty="0"/>
              <a:t>LHHS Guidance &amp; Transitions</a:t>
            </a:r>
          </a:p>
        </p:txBody>
      </p:sp>
      <p:grpSp>
        <p:nvGrpSpPr>
          <p:cNvPr id="5137" name="Group 5129">
            <a:extLst>
              <a:ext uri="{FF2B5EF4-FFF2-40B4-BE49-F238E27FC236}">
                <a16:creationId xmlns:a16="http://schemas.microsoft.com/office/drawing/2014/main" id="{0C5EAE72-3D24-4A03-9BDF-FBE8C100AF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501" y="396836"/>
            <a:ext cx="3744117" cy="6058999"/>
            <a:chOff x="423335" y="396836"/>
            <a:chExt cx="4992158" cy="6058999"/>
          </a:xfrm>
        </p:grpSpPr>
        <p:sp>
          <p:nvSpPr>
            <p:cNvPr id="5131" name="Rectangle 5130">
              <a:extLst>
                <a:ext uri="{FF2B5EF4-FFF2-40B4-BE49-F238E27FC236}">
                  <a16:creationId xmlns:a16="http://schemas.microsoft.com/office/drawing/2014/main" id="{B76F2A6D-EB50-477B-BD17-230CCC8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5"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2" name="Freeform 5">
              <a:extLst>
                <a:ext uri="{FF2B5EF4-FFF2-40B4-BE49-F238E27FC236}">
                  <a16:creationId xmlns:a16="http://schemas.microsoft.com/office/drawing/2014/main" id="{8FBA8B6C-1D72-481E-A101-FBBBF888B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170217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5133" name="Freeform 5">
              <a:extLst>
                <a:ext uri="{FF2B5EF4-FFF2-40B4-BE49-F238E27FC236}">
                  <a16:creationId xmlns:a16="http://schemas.microsoft.com/office/drawing/2014/main" id="{46FCD9A8-07DA-4FCE-B3CC-44762A40BD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3545327"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5138" name="Graphic 5126" descr="Diploma Roll">
            <a:extLst>
              <a:ext uri="{FF2B5EF4-FFF2-40B4-BE49-F238E27FC236}">
                <a16:creationId xmlns:a16="http://schemas.microsoft.com/office/drawing/2014/main" id="{C78F2DBF-CE61-66C5-0EC0-2AFA0D1F19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323" y="2106658"/>
            <a:ext cx="2644683" cy="26446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664A1-F1A7-86FC-8D8B-D95BEA36A474}"/>
              </a:ext>
            </a:extLst>
          </p:cNvPr>
          <p:cNvSpPr>
            <a:spLocks noGrp="1"/>
          </p:cNvSpPr>
          <p:nvPr>
            <p:ph type="title"/>
          </p:nvPr>
        </p:nvSpPr>
        <p:spPr/>
        <p:txBody>
          <a:bodyPr/>
          <a:lstStyle/>
          <a:p>
            <a:r>
              <a:rPr lang="en-US" dirty="0"/>
              <a:t>In Person &amp; Virtual events</a:t>
            </a:r>
          </a:p>
        </p:txBody>
      </p:sp>
      <p:sp>
        <p:nvSpPr>
          <p:cNvPr id="6" name="Online Image Placeholder 5">
            <a:extLst>
              <a:ext uri="{FF2B5EF4-FFF2-40B4-BE49-F238E27FC236}">
                <a16:creationId xmlns:a16="http://schemas.microsoft.com/office/drawing/2014/main" id="{A1DABB91-B954-C87B-3343-4B536B2E54D1}"/>
              </a:ext>
            </a:extLst>
          </p:cNvPr>
          <p:cNvSpPr>
            <a:spLocks noGrp="1"/>
          </p:cNvSpPr>
          <p:nvPr>
            <p:ph type="clipArt" sz="half" idx="1"/>
          </p:nvPr>
        </p:nvSpPr>
        <p:spPr>
          <a:xfrm>
            <a:off x="685800" y="2256503"/>
            <a:ext cx="7772399" cy="4327980"/>
          </a:xfrm>
        </p:spPr>
        <p:txBody>
          <a:bodyPr>
            <a:normAutofit fontScale="77500" lnSpcReduction="20000"/>
          </a:bodyPr>
          <a:lstStyle/>
          <a:p>
            <a:r>
              <a:rPr lang="en-US" b="1" i="1" dirty="0"/>
              <a:t>Tuesday, September 23rd</a:t>
            </a:r>
            <a:r>
              <a:rPr lang="en-US" dirty="0"/>
              <a:t> </a:t>
            </a:r>
            <a:r>
              <a:rPr lang="en-US" b="1" dirty="0"/>
              <a:t>/ STU</a:t>
            </a:r>
            <a:r>
              <a:rPr lang="en-US" dirty="0"/>
              <a:t> / Recruiter: Cristi Flood / Sign up at Guidance for potential admission on the spot one on one meetings. Meetings will take place in the Dream Catcher Room and application fees will be waived!</a:t>
            </a:r>
          </a:p>
          <a:p>
            <a:pPr marL="0" indent="0">
              <a:buNone/>
            </a:pPr>
            <a:r>
              <a:rPr lang="en-US" b="1" i="1" dirty="0"/>
              <a:t> </a:t>
            </a:r>
            <a:endParaRPr lang="en-US" dirty="0"/>
          </a:p>
          <a:p>
            <a:r>
              <a:rPr lang="en-US" b="1" i="1" dirty="0"/>
              <a:t>Monday, September 29th</a:t>
            </a:r>
            <a:r>
              <a:rPr lang="en-US" dirty="0"/>
              <a:t> </a:t>
            </a:r>
            <a:r>
              <a:rPr lang="en-US" b="1" dirty="0"/>
              <a:t>/ UNB</a:t>
            </a:r>
            <a:r>
              <a:rPr lang="en-US" dirty="0"/>
              <a:t> / Recruiter: Sarah Craig / Sign up at Guidance for potential admission on the spot one on one meetings. Meetings will take place in the Dream Catcher Room and application fees will be waived!   </a:t>
            </a:r>
          </a:p>
          <a:p>
            <a:pPr marL="0" indent="0">
              <a:buNone/>
            </a:pPr>
            <a:r>
              <a:rPr lang="en-US" dirty="0"/>
              <a:t> </a:t>
            </a:r>
          </a:p>
          <a:p>
            <a:r>
              <a:rPr lang="en-US" b="1" i="1" dirty="0"/>
              <a:t>Friday, November 7th</a:t>
            </a:r>
            <a:r>
              <a:rPr lang="en-US" b="1" dirty="0"/>
              <a:t>/ University of Alberta</a:t>
            </a:r>
            <a:r>
              <a:rPr lang="en-US" dirty="0"/>
              <a:t> / Recruiter: Sophie Hurst / Booth in front of the library over our lunch hour from 12:20pm – 1:20pm!</a:t>
            </a:r>
          </a:p>
          <a:p>
            <a:endParaRPr lang="en-US" dirty="0"/>
          </a:p>
          <a:p>
            <a:r>
              <a:rPr lang="en-US" b="1" i="1" dirty="0"/>
              <a:t>Tuesday, November 18th</a:t>
            </a:r>
            <a:r>
              <a:rPr lang="en-US" dirty="0"/>
              <a:t> </a:t>
            </a:r>
            <a:r>
              <a:rPr lang="en-US" b="1" dirty="0"/>
              <a:t>/ University of King's College (Halifax, NS) </a:t>
            </a:r>
            <a:r>
              <a:rPr lang="en-US" dirty="0"/>
              <a:t>/ Recruiter: Laura Hillyard / Booth in front of the library over our lunch hour from 12:20pm – 1:20pm!</a:t>
            </a:r>
          </a:p>
          <a:p>
            <a:pPr marL="0" indent="0">
              <a:buNone/>
            </a:pPr>
            <a:endParaRPr lang="en-US" dirty="0"/>
          </a:p>
          <a:p>
            <a:r>
              <a:rPr lang="en-US" b="1" i="1" dirty="0"/>
              <a:t>Monday, November 24th</a:t>
            </a:r>
            <a:r>
              <a:rPr lang="en-US" dirty="0"/>
              <a:t> </a:t>
            </a:r>
            <a:r>
              <a:rPr lang="en-US" b="1" dirty="0"/>
              <a:t>/ Acadia University</a:t>
            </a:r>
            <a:r>
              <a:rPr lang="en-US" dirty="0"/>
              <a:t> / Recruiter: Cassidy Collins / Booth in front of the library over our lunch hour from 12:20pm – 1:20pm! If you bring your transcript, you may qualify for admission on the spot and have your application fee waived!</a:t>
            </a:r>
          </a:p>
          <a:p>
            <a:endParaRPr lang="en-US" dirty="0"/>
          </a:p>
        </p:txBody>
      </p:sp>
    </p:spTree>
    <p:extLst>
      <p:ext uri="{BB962C8B-B14F-4D97-AF65-F5344CB8AC3E}">
        <p14:creationId xmlns:p14="http://schemas.microsoft.com/office/powerpoint/2010/main" val="2688176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C65B91D7-201F-F855-9D5F-ADE4C876FB4A}"/>
              </a:ext>
            </a:extLst>
          </p:cNvPr>
          <p:cNvSpPr>
            <a:spLocks noGrp="1"/>
          </p:cNvSpPr>
          <p:nvPr>
            <p:ph type="title"/>
          </p:nvPr>
        </p:nvSpPr>
        <p:spPr>
          <a:xfrm>
            <a:off x="745565" y="1130603"/>
            <a:ext cx="2506831" cy="4596794"/>
          </a:xfrm>
        </p:spPr>
        <p:txBody>
          <a:bodyPr anchor="ctr">
            <a:normAutofit/>
          </a:bodyPr>
          <a:lstStyle/>
          <a:p>
            <a:pPr>
              <a:defRPr/>
            </a:pPr>
            <a:r>
              <a:rPr lang="en-US" sz="2800">
                <a:solidFill>
                  <a:srgbClr val="EBEBEB"/>
                </a:solidFill>
              </a:rPr>
              <a:t>Where do I look for scholarship &amp; post secondary</a:t>
            </a:r>
            <a:br>
              <a:rPr lang="en-US" sz="2800">
                <a:solidFill>
                  <a:srgbClr val="EBEBEB"/>
                </a:solidFill>
              </a:rPr>
            </a:br>
            <a:r>
              <a:rPr lang="en-US" sz="2800">
                <a:solidFill>
                  <a:srgbClr val="EBEBEB"/>
                </a:solidFill>
              </a:rPr>
              <a:t> information?</a:t>
            </a:r>
          </a:p>
        </p:txBody>
      </p:sp>
      <p:sp>
        <p:nvSpPr>
          <p:cNvPr id="3" name="Content Placeholder 2">
            <a:extLst>
              <a:ext uri="{FF2B5EF4-FFF2-40B4-BE49-F238E27FC236}">
                <a16:creationId xmlns:a16="http://schemas.microsoft.com/office/drawing/2014/main" id="{577D59E7-92C4-523C-1CAC-0763FD27B116}"/>
              </a:ext>
            </a:extLst>
          </p:cNvPr>
          <p:cNvSpPr>
            <a:spLocks noGrp="1"/>
          </p:cNvSpPr>
          <p:nvPr>
            <p:ph idx="1"/>
          </p:nvPr>
        </p:nvSpPr>
        <p:spPr>
          <a:xfrm>
            <a:off x="3967557" y="437513"/>
            <a:ext cx="4126961" cy="5954325"/>
          </a:xfrm>
        </p:spPr>
        <p:txBody>
          <a:bodyPr anchor="ctr">
            <a:normAutofit fontScale="92500" lnSpcReduction="10000"/>
          </a:bodyPr>
          <a:lstStyle/>
          <a:p>
            <a:pPr marL="274320" indent="-274320">
              <a:buClr>
                <a:schemeClr val="accent3"/>
              </a:buClr>
              <a:buFont typeface="Wingdings 2"/>
              <a:buChar char=""/>
              <a:defRPr/>
            </a:pPr>
            <a:r>
              <a:rPr lang="en-US" sz="3200" dirty="0"/>
              <a:t>Leo Hayes Website  </a:t>
            </a:r>
          </a:p>
          <a:p>
            <a:pPr marL="274320" indent="-274320">
              <a:buClr>
                <a:schemeClr val="accent3"/>
              </a:buClr>
              <a:buFont typeface="Wingdings 2"/>
              <a:buChar char=""/>
              <a:defRPr/>
            </a:pPr>
            <a:r>
              <a:rPr lang="en-US" sz="3200" dirty="0">
                <a:solidFill>
                  <a:schemeClr val="tx1"/>
                </a:solidFill>
                <a:hlinkClick r:id="rId3">
                  <a:extLst>
                    <a:ext uri="{A12FA001-AC4F-418D-AE19-62706E023703}">
                      <ahyp:hlinkClr xmlns:ahyp="http://schemas.microsoft.com/office/drawing/2018/hyperlinkcolor" val="tx"/>
                    </a:ext>
                  </a:extLst>
                </a:hlinkClick>
              </a:rPr>
              <a:t>Apply for Scholarships – Anglophone School District West</a:t>
            </a:r>
            <a:endParaRPr lang="en-US" sz="3200" dirty="0">
              <a:solidFill>
                <a:schemeClr val="tx1"/>
              </a:solidFill>
            </a:endParaRPr>
          </a:p>
          <a:p>
            <a:pPr marL="0" indent="0" eaLnBrk="1" fontAlgn="auto" hangingPunct="1">
              <a:spcAft>
                <a:spcPts val="0"/>
              </a:spcAft>
              <a:buClr>
                <a:schemeClr val="accent3"/>
              </a:buClr>
              <a:buNone/>
              <a:defRPr/>
            </a:pPr>
            <a:endParaRPr lang="en-US" sz="3200" dirty="0"/>
          </a:p>
          <a:p>
            <a:pPr marL="274320" indent="-274320" eaLnBrk="1" fontAlgn="auto" hangingPunct="1">
              <a:spcAft>
                <a:spcPts val="0"/>
              </a:spcAft>
              <a:buClr>
                <a:schemeClr val="accent3"/>
              </a:buClr>
              <a:buFont typeface="Wingdings 2"/>
              <a:buChar char=""/>
              <a:defRPr/>
            </a:pPr>
            <a:r>
              <a:rPr lang="en-US" sz="3200" dirty="0"/>
              <a:t>Teams</a:t>
            </a:r>
          </a:p>
          <a:p>
            <a:pPr marL="640715" lvl="1" indent="-274320" eaLnBrk="1" fontAlgn="auto" hangingPunct="1">
              <a:spcAft>
                <a:spcPts val="0"/>
              </a:spcAft>
              <a:buClr>
                <a:schemeClr val="accent3"/>
              </a:buClr>
              <a:buFont typeface="Wingdings 2"/>
              <a:buChar char=""/>
              <a:defRPr/>
            </a:pPr>
            <a:r>
              <a:rPr lang="en-US" sz="3200" dirty="0"/>
              <a:t>LHHS Grade 12</a:t>
            </a:r>
          </a:p>
          <a:p>
            <a:pPr marL="640715" lvl="1" indent="-274320" eaLnBrk="1" fontAlgn="auto" hangingPunct="1">
              <a:spcAft>
                <a:spcPts val="0"/>
              </a:spcAft>
              <a:buClr>
                <a:schemeClr val="accent3"/>
              </a:buClr>
              <a:buFont typeface="Wingdings 2"/>
              <a:buChar char=""/>
              <a:defRPr/>
            </a:pPr>
            <a:r>
              <a:rPr lang="en-US" sz="3200" dirty="0"/>
              <a:t> Scholarship information</a:t>
            </a:r>
          </a:p>
          <a:p>
            <a:pPr marL="640715" lvl="1" indent="-274320" eaLnBrk="1" fontAlgn="auto" hangingPunct="1">
              <a:spcAft>
                <a:spcPts val="0"/>
              </a:spcAft>
              <a:buClr>
                <a:schemeClr val="accent3"/>
              </a:buClr>
              <a:buFont typeface="Wingdings 2"/>
              <a:buChar char=""/>
              <a:defRPr/>
            </a:pPr>
            <a:r>
              <a:rPr lang="en-US" sz="3200" dirty="0"/>
              <a:t>Post secondary information</a:t>
            </a:r>
          </a:p>
          <a:p>
            <a:pPr marL="0" indent="0" eaLnBrk="1" fontAlgn="auto" hangingPunct="1">
              <a:spcAft>
                <a:spcPts val="0"/>
              </a:spcAft>
              <a:buClr>
                <a:schemeClr val="accent3"/>
              </a:buClr>
              <a:buFont typeface="Wingdings 2"/>
              <a:buNone/>
              <a:defRPr/>
            </a:pPr>
            <a:endParaRPr lang="en-US" sz="1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B2E479-C36F-4613-A97B-D42C5D24378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3190C2-10E5-9490-2B5E-BBF9D68BA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132F9F-9C35-3E9D-7C1C-EDEAF57681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11" name="Rectangle 10">
              <a:extLst>
                <a:ext uri="{FF2B5EF4-FFF2-40B4-BE49-F238E27FC236}">
                  <a16:creationId xmlns:a16="http://schemas.microsoft.com/office/drawing/2014/main" id="{BED9A650-9502-567A-A368-0E7ADF7EA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6339A1A5-64D3-5C22-F941-41C8A5637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F8270D8D-0E31-A2AE-8B63-720982349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825C8AB2-EA72-B7BB-85F7-99B46A0E4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B9E98C93-9838-3C13-CC24-DACB3C79E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BF2B54AF-5567-CD3F-83D1-DD286FAE39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2AAF67C9-1AE1-C343-802C-B66315B459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F7BB8C04-BDC6-B180-12C0-47409A393A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9388A6FA-0F19-D477-F6A1-621535519E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F9068EE1-5234-F443-046A-09010D6C52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0A508F69-D6FA-C097-3975-C4E789C9C3FB}"/>
              </a:ext>
            </a:extLst>
          </p:cNvPr>
          <p:cNvSpPr>
            <a:spLocks noGrp="1"/>
          </p:cNvSpPr>
          <p:nvPr>
            <p:ph type="title"/>
          </p:nvPr>
        </p:nvSpPr>
        <p:spPr>
          <a:xfrm>
            <a:off x="745565" y="1130603"/>
            <a:ext cx="2506831" cy="4596794"/>
          </a:xfrm>
        </p:spPr>
        <p:txBody>
          <a:bodyPr anchor="ctr">
            <a:normAutofit/>
          </a:bodyPr>
          <a:lstStyle/>
          <a:p>
            <a:pPr>
              <a:defRPr/>
            </a:pPr>
            <a:r>
              <a:rPr lang="en-US" sz="2800">
                <a:solidFill>
                  <a:srgbClr val="EBEBEB"/>
                </a:solidFill>
              </a:rPr>
              <a:t>Where do I look for scholarship &amp; post secondary</a:t>
            </a:r>
            <a:br>
              <a:rPr lang="en-US" sz="2800">
                <a:solidFill>
                  <a:srgbClr val="EBEBEB"/>
                </a:solidFill>
              </a:rPr>
            </a:br>
            <a:r>
              <a:rPr lang="en-US" sz="2800">
                <a:solidFill>
                  <a:srgbClr val="EBEBEB"/>
                </a:solidFill>
              </a:rPr>
              <a:t> information?</a:t>
            </a:r>
          </a:p>
        </p:txBody>
      </p:sp>
      <p:sp>
        <p:nvSpPr>
          <p:cNvPr id="3" name="Content Placeholder 2">
            <a:extLst>
              <a:ext uri="{FF2B5EF4-FFF2-40B4-BE49-F238E27FC236}">
                <a16:creationId xmlns:a16="http://schemas.microsoft.com/office/drawing/2014/main" id="{241FED61-6435-9227-2B2C-3EF69DEC9454}"/>
              </a:ext>
            </a:extLst>
          </p:cNvPr>
          <p:cNvSpPr>
            <a:spLocks noGrp="1"/>
          </p:cNvSpPr>
          <p:nvPr>
            <p:ph idx="1"/>
          </p:nvPr>
        </p:nvSpPr>
        <p:spPr>
          <a:xfrm>
            <a:off x="3967557" y="437513"/>
            <a:ext cx="4126961" cy="5954325"/>
          </a:xfrm>
        </p:spPr>
        <p:txBody>
          <a:bodyPr anchor="ctr">
            <a:normAutofit/>
          </a:bodyPr>
          <a:lstStyle/>
          <a:p>
            <a:pPr marL="0" indent="0" eaLnBrk="1" fontAlgn="auto" hangingPunct="1">
              <a:spcAft>
                <a:spcPts val="0"/>
              </a:spcAft>
              <a:buClr>
                <a:schemeClr val="accent3"/>
              </a:buClr>
              <a:buFont typeface="Wingdings 2"/>
              <a:buNone/>
              <a:defRPr/>
            </a:pPr>
            <a:r>
              <a:rPr lang="en-US" sz="1700" dirty="0">
                <a:solidFill>
                  <a:schemeClr val="tx1"/>
                </a:solidFill>
                <a:hlinkClick r:id="rId3">
                  <a:extLst>
                    <a:ext uri="{A12FA001-AC4F-418D-AE19-62706E023703}">
                      <ahyp:hlinkClr xmlns:ahyp="http://schemas.microsoft.com/office/drawing/2018/hyperlinkcolor" val="tx"/>
                    </a:ext>
                  </a:extLst>
                </a:hlinkClick>
              </a:rPr>
              <a:t>LHHS Grade 12 Teams 2025-26</a:t>
            </a:r>
            <a:endParaRPr lang="en-US" sz="1700" dirty="0">
              <a:solidFill>
                <a:schemeClr val="tx1"/>
              </a:solidFill>
            </a:endParaRPr>
          </a:p>
        </p:txBody>
      </p:sp>
    </p:spTree>
    <p:extLst>
      <p:ext uri="{BB962C8B-B14F-4D97-AF65-F5344CB8AC3E}">
        <p14:creationId xmlns:p14="http://schemas.microsoft.com/office/powerpoint/2010/main" val="3142823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5059-C30D-2853-D0D6-F9F7C4DB35FD}"/>
              </a:ext>
            </a:extLst>
          </p:cNvPr>
          <p:cNvSpPr>
            <a:spLocks noGrp="1"/>
          </p:cNvSpPr>
          <p:nvPr>
            <p:ph type="title"/>
          </p:nvPr>
        </p:nvSpPr>
        <p:spPr/>
        <p:txBody>
          <a:bodyPr/>
          <a:lstStyle/>
          <a:p>
            <a:endParaRPr lang="en-US"/>
          </a:p>
        </p:txBody>
      </p:sp>
      <p:pic>
        <p:nvPicPr>
          <p:cNvPr id="4" name="Content Placeholder 3" descr="A red and white rectangular object with text&#10;&#10;Description automatically generated">
            <a:extLst>
              <a:ext uri="{FF2B5EF4-FFF2-40B4-BE49-F238E27FC236}">
                <a16:creationId xmlns:a16="http://schemas.microsoft.com/office/drawing/2014/main" id="{A1417AB5-4DA9-7CA8-C79B-0123C5F79829}"/>
              </a:ext>
            </a:extLst>
          </p:cNvPr>
          <p:cNvPicPr>
            <a:picLocks noGrp="1" noChangeAspect="1"/>
          </p:cNvPicPr>
          <p:nvPr>
            <p:ph idx="1"/>
          </p:nvPr>
        </p:nvPicPr>
        <p:blipFill>
          <a:blip r:embed="rId2"/>
          <a:stretch>
            <a:fillRect/>
          </a:stretch>
        </p:blipFill>
        <p:spPr>
          <a:xfrm>
            <a:off x="867372" y="2229147"/>
            <a:ext cx="4311713" cy="4114800"/>
          </a:xfrm>
        </p:spPr>
      </p:pic>
      <p:sp>
        <p:nvSpPr>
          <p:cNvPr id="5" name="TextBox 4">
            <a:extLst>
              <a:ext uri="{FF2B5EF4-FFF2-40B4-BE49-F238E27FC236}">
                <a16:creationId xmlns:a16="http://schemas.microsoft.com/office/drawing/2014/main" id="{DD1E6DD5-9025-CE32-4D6D-326A4ED9D6AE}"/>
              </a:ext>
            </a:extLst>
          </p:cNvPr>
          <p:cNvSpPr txBox="1"/>
          <p:nvPr/>
        </p:nvSpPr>
        <p:spPr>
          <a:xfrm>
            <a:off x="5480430" y="2578387"/>
            <a:ext cx="345842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Loranscholar.ca</a:t>
            </a:r>
          </a:p>
          <a:p>
            <a:endParaRPr lang="en-US" dirty="0"/>
          </a:p>
          <a:p>
            <a:r>
              <a:rPr lang="en-US" dirty="0"/>
              <a:t>Info session for students:</a:t>
            </a:r>
          </a:p>
          <a:p>
            <a:r>
              <a:rPr lang="en-US" b="1" dirty="0"/>
              <a:t>Thursday September 18th @ Perido 3 in A179</a:t>
            </a:r>
          </a:p>
          <a:p>
            <a:endParaRPr lang="en-US" dirty="0"/>
          </a:p>
          <a:p>
            <a:r>
              <a:rPr lang="en-US" dirty="0"/>
              <a:t>Students sign up at Guidance</a:t>
            </a:r>
          </a:p>
          <a:p>
            <a:endParaRPr lang="en-US" dirty="0"/>
          </a:p>
          <a:p>
            <a:r>
              <a:rPr lang="en-US" dirty="0"/>
              <a:t>Can start application now!</a:t>
            </a:r>
          </a:p>
          <a:p>
            <a:endParaRPr lang="en-US" dirty="0"/>
          </a:p>
          <a:p>
            <a:r>
              <a:rPr lang="en-US" dirty="0"/>
              <a:t>Due: </a:t>
            </a:r>
            <a:r>
              <a:rPr lang="en-US" b="1" dirty="0"/>
              <a:t>October 16th </a:t>
            </a:r>
          </a:p>
        </p:txBody>
      </p:sp>
      <p:sp>
        <p:nvSpPr>
          <p:cNvPr id="3" name="TextBox 2">
            <a:extLst>
              <a:ext uri="{FF2B5EF4-FFF2-40B4-BE49-F238E27FC236}">
                <a16:creationId xmlns:a16="http://schemas.microsoft.com/office/drawing/2014/main" id="{B264BB3B-16D7-881D-59E9-18C83FE9D5D1}"/>
              </a:ext>
            </a:extLst>
          </p:cNvPr>
          <p:cNvSpPr txBox="1"/>
          <p:nvPr/>
        </p:nvSpPr>
        <p:spPr>
          <a:xfrm>
            <a:off x="1729212" y="5111612"/>
            <a:ext cx="2842788" cy="369332"/>
          </a:xfrm>
          <a:prstGeom prst="rect">
            <a:avLst/>
          </a:prstGeom>
          <a:solidFill>
            <a:srgbClr val="C00000"/>
          </a:solidFill>
        </p:spPr>
        <p:txBody>
          <a:bodyPr wrap="square" rtlCol="0">
            <a:spAutoFit/>
          </a:bodyPr>
          <a:lstStyle/>
          <a:p>
            <a:endParaRPr lang="en-US" dirty="0"/>
          </a:p>
        </p:txBody>
      </p:sp>
    </p:spTree>
    <p:extLst>
      <p:ext uri="{BB962C8B-B14F-4D97-AF65-F5344CB8AC3E}">
        <p14:creationId xmlns:p14="http://schemas.microsoft.com/office/powerpoint/2010/main" val="3755781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7" name="Rectangle 16">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1"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C23EFE18-DF42-D400-BB9C-0E98B66D97C3}"/>
              </a:ext>
            </a:extLst>
          </p:cNvPr>
          <p:cNvSpPr>
            <a:spLocks noGrp="1"/>
          </p:cNvSpPr>
          <p:nvPr>
            <p:ph type="title"/>
          </p:nvPr>
        </p:nvSpPr>
        <p:spPr>
          <a:xfrm>
            <a:off x="866216" y="973667"/>
            <a:ext cx="2206657" cy="4833745"/>
          </a:xfrm>
        </p:spPr>
        <p:txBody>
          <a:bodyPr>
            <a:normAutofit/>
          </a:bodyPr>
          <a:lstStyle/>
          <a:p>
            <a:pPr eaLnBrk="1" fontAlgn="auto" hangingPunct="1">
              <a:spcAft>
                <a:spcPts val="0"/>
              </a:spcAft>
              <a:defRPr/>
            </a:pPr>
            <a:r>
              <a:rPr lang="en-US" sz="3000">
                <a:solidFill>
                  <a:srgbClr val="EBEBEB"/>
                </a:solidFill>
              </a:rPr>
              <a:t>Within Post-secondary Websites</a:t>
            </a:r>
          </a:p>
        </p:txBody>
      </p:sp>
      <p:sp>
        <p:nvSpPr>
          <p:cNvPr id="23" name="Rectangle 22">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2BF4949B-3DBC-1741-72FB-088556FE78D1}"/>
              </a:ext>
            </a:extLst>
          </p:cNvPr>
          <p:cNvGraphicFramePr>
            <a:graphicFrameLocks noGrp="1"/>
          </p:cNvGraphicFramePr>
          <p:nvPr>
            <p:ph idx="1"/>
            <p:extLst>
              <p:ext uri="{D42A27DB-BD31-4B8C-83A1-F6EECF244321}">
                <p14:modId xmlns:p14="http://schemas.microsoft.com/office/powerpoint/2010/main" val="3241207365"/>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8" name="Rectangle 1536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70" name="Group 1536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15395" name="Rectangle 1537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372" name="Oval 1537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396" name="Oval 1537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374" name="Oval 1537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397" name="Oval 1537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376" name="Oval 1537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398" name="Rectangle 1537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37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539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538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5362" name="Title 1">
            <a:extLst>
              <a:ext uri="{FF2B5EF4-FFF2-40B4-BE49-F238E27FC236}">
                <a16:creationId xmlns:a16="http://schemas.microsoft.com/office/drawing/2014/main" id="{F1422866-F917-D040-43C1-A6402882B3FC}"/>
              </a:ext>
            </a:extLst>
          </p:cNvPr>
          <p:cNvSpPr>
            <a:spLocks noGrp="1"/>
          </p:cNvSpPr>
          <p:nvPr>
            <p:ph type="title"/>
          </p:nvPr>
        </p:nvSpPr>
        <p:spPr>
          <a:xfrm>
            <a:off x="745565" y="1130603"/>
            <a:ext cx="2506831" cy="4596794"/>
          </a:xfrm>
        </p:spPr>
        <p:txBody>
          <a:bodyPr anchor="ctr">
            <a:normAutofit/>
          </a:bodyPr>
          <a:lstStyle/>
          <a:p>
            <a:pPr eaLnBrk="1" hangingPunct="1"/>
            <a:r>
              <a:rPr lang="en-US" altLang="en-US" sz="2800">
                <a:solidFill>
                  <a:srgbClr val="EBEBEB"/>
                </a:solidFill>
              </a:rPr>
              <a:t>We also recommend the following websites to continue your search...</a:t>
            </a:r>
          </a:p>
        </p:txBody>
      </p:sp>
      <p:sp>
        <p:nvSpPr>
          <p:cNvPr id="15400" name="Content Placeholder 2">
            <a:extLst>
              <a:ext uri="{FF2B5EF4-FFF2-40B4-BE49-F238E27FC236}">
                <a16:creationId xmlns:a16="http://schemas.microsoft.com/office/drawing/2014/main" id="{638AC611-FEE0-1B59-1C2E-8B2016209400}"/>
              </a:ext>
            </a:extLst>
          </p:cNvPr>
          <p:cNvSpPr>
            <a:spLocks noGrp="1"/>
          </p:cNvSpPr>
          <p:nvPr>
            <p:ph idx="1"/>
          </p:nvPr>
        </p:nvSpPr>
        <p:spPr>
          <a:xfrm>
            <a:off x="3967557" y="437513"/>
            <a:ext cx="4126961" cy="5954325"/>
          </a:xfrm>
        </p:spPr>
        <p:txBody>
          <a:bodyPr anchor="ctr">
            <a:normAutofit/>
          </a:bodyPr>
          <a:lstStyle/>
          <a:p>
            <a:pPr eaLnBrk="1" hangingPunct="1"/>
            <a:r>
              <a:rPr lang="en-US" altLang="en-US" sz="2400" dirty="0">
                <a:solidFill>
                  <a:srgbClr val="002060"/>
                </a:solidFill>
                <a:hlinkClick r:id="rId3">
                  <a:extLst>
                    <a:ext uri="{A12FA001-AC4F-418D-AE19-62706E023703}">
                      <ahyp:hlinkClr xmlns:ahyp="http://schemas.microsoft.com/office/drawing/2018/hyperlinkcolor" val="tx"/>
                    </a:ext>
                  </a:extLst>
                </a:hlinkClick>
              </a:rPr>
              <a:t>www.studentawards.com</a:t>
            </a:r>
            <a:r>
              <a:rPr lang="en-US" altLang="en-US" sz="2400" dirty="0">
                <a:solidFill>
                  <a:srgbClr val="002060"/>
                </a:solidFill>
              </a:rPr>
              <a:t>  (Scholarships &amp; Contests)</a:t>
            </a:r>
          </a:p>
          <a:p>
            <a:pPr eaLnBrk="1" hangingPunct="1"/>
            <a:r>
              <a:rPr lang="en-US" altLang="en-US" sz="2400" dirty="0">
                <a:solidFill>
                  <a:srgbClr val="002060"/>
                </a:solidFill>
                <a:hlinkClick r:id="rId4">
                  <a:extLst>
                    <a:ext uri="{A12FA001-AC4F-418D-AE19-62706E023703}">
                      <ahyp:hlinkClr xmlns:ahyp="http://schemas.microsoft.com/office/drawing/2018/hyperlinkcolor" val="tx"/>
                    </a:ext>
                  </a:extLst>
                </a:hlinkClick>
              </a:rPr>
              <a:t>www.scholarshipscanada.com</a:t>
            </a:r>
            <a:r>
              <a:rPr lang="en-US" altLang="en-US" sz="2400" dirty="0">
                <a:solidFill>
                  <a:srgbClr val="002060"/>
                </a:solidFill>
              </a:rPr>
              <a:t> (Scholarships &amp; Contests)</a:t>
            </a:r>
          </a:p>
          <a:p>
            <a:pPr eaLnBrk="1" hangingPunct="1"/>
            <a:r>
              <a:rPr lang="en-US" altLang="en-US" sz="2400" dirty="0">
                <a:solidFill>
                  <a:srgbClr val="002060"/>
                </a:solidFill>
                <a:hlinkClick r:id="rId5">
                  <a:extLst>
                    <a:ext uri="{A12FA001-AC4F-418D-AE19-62706E023703}">
                      <ahyp:hlinkClr xmlns:ahyp="http://schemas.microsoft.com/office/drawing/2018/hyperlinkcolor" val="tx"/>
                    </a:ext>
                  </a:extLst>
                </a:hlinkClick>
              </a:rPr>
              <a:t>www.scholartree.ca</a:t>
            </a:r>
            <a:r>
              <a:rPr lang="en-US" altLang="en-US" sz="2400" dirty="0">
                <a:solidFill>
                  <a:srgbClr val="002060"/>
                </a:solidFill>
              </a:rPr>
              <a:t> (Create a profile, find scholarships that match your strengths/needs)</a:t>
            </a:r>
          </a:p>
          <a:p>
            <a:pPr eaLnBrk="1" hangingPunct="1"/>
            <a:r>
              <a:rPr lang="en-US" altLang="en-US" sz="2400" dirty="0">
                <a:solidFill>
                  <a:srgbClr val="002060"/>
                </a:solidFill>
                <a:hlinkClick r:id="rId6">
                  <a:extLst>
                    <a:ext uri="{A12FA001-AC4F-418D-AE19-62706E023703}">
                      <ahyp:hlinkClr xmlns:ahyp="http://schemas.microsoft.com/office/drawing/2018/hyperlinkcolor" val="tx"/>
                    </a:ext>
                  </a:extLst>
                </a:hlinkClick>
              </a:rPr>
              <a:t>www.studentaid.gnb.ca</a:t>
            </a:r>
            <a:r>
              <a:rPr lang="en-US" altLang="en-US" sz="2400" dirty="0">
                <a:solidFill>
                  <a:srgbClr val="002060"/>
                </a:solidFill>
              </a:rPr>
              <a:t>   (Student loan info)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17" name="Group 17416">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17418" name="Rectangle 17417">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419" name="Oval 17418">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420" name="Oval 17419">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421" name="Oval 17420">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422" name="Oval 17421">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423" name="Oval 17422">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424" name="Rectangle 17423">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425"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7426"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7427"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7410" name="Title 1">
            <a:extLst>
              <a:ext uri="{FF2B5EF4-FFF2-40B4-BE49-F238E27FC236}">
                <a16:creationId xmlns:a16="http://schemas.microsoft.com/office/drawing/2014/main" id="{609859E4-B0E7-8D77-3278-CCE603044528}"/>
              </a:ext>
            </a:extLst>
          </p:cNvPr>
          <p:cNvSpPr>
            <a:spLocks noGrp="1"/>
          </p:cNvSpPr>
          <p:nvPr>
            <p:ph type="title"/>
          </p:nvPr>
        </p:nvSpPr>
        <p:spPr>
          <a:xfrm>
            <a:off x="745565" y="1130603"/>
            <a:ext cx="2506831" cy="4596794"/>
          </a:xfrm>
        </p:spPr>
        <p:txBody>
          <a:bodyPr anchor="ctr">
            <a:normAutofit/>
          </a:bodyPr>
          <a:lstStyle/>
          <a:p>
            <a:r>
              <a:rPr lang="en-US" altLang="en-US" sz="2800">
                <a:solidFill>
                  <a:srgbClr val="EBEBEB"/>
                </a:solidFill>
              </a:rPr>
              <a:t>Tips</a:t>
            </a:r>
          </a:p>
        </p:txBody>
      </p:sp>
      <p:sp>
        <p:nvSpPr>
          <p:cNvPr id="3" name="Content Placeholder 2">
            <a:extLst>
              <a:ext uri="{FF2B5EF4-FFF2-40B4-BE49-F238E27FC236}">
                <a16:creationId xmlns:a16="http://schemas.microsoft.com/office/drawing/2014/main" id="{7B13B127-BA0C-947E-1E19-63A59FD3C276}"/>
              </a:ext>
            </a:extLst>
          </p:cNvPr>
          <p:cNvSpPr>
            <a:spLocks noGrp="1"/>
          </p:cNvSpPr>
          <p:nvPr>
            <p:ph idx="1"/>
          </p:nvPr>
        </p:nvSpPr>
        <p:spPr>
          <a:xfrm>
            <a:off x="3967557" y="437513"/>
            <a:ext cx="4126961" cy="5954325"/>
          </a:xfrm>
        </p:spPr>
        <p:txBody>
          <a:bodyPr anchor="ctr">
            <a:normAutofit/>
          </a:bodyPr>
          <a:lstStyle/>
          <a:p>
            <a:pPr>
              <a:lnSpc>
                <a:spcPct val="90000"/>
              </a:lnSpc>
              <a:defRPr/>
            </a:pPr>
            <a:r>
              <a:rPr lang="en-US" sz="1600" b="1">
                <a:latin typeface="Calibri" panose="020F0502020204030204" pitchFamily="34" charset="0"/>
              </a:rPr>
              <a:t>Essay:</a:t>
            </a:r>
            <a:r>
              <a:rPr lang="en-US" sz="1600">
                <a:latin typeface="Calibri" panose="020F0502020204030204" pitchFamily="34" charset="0"/>
              </a:rPr>
              <a:t> </a:t>
            </a:r>
            <a:endParaRPr lang="en-US" sz="1600">
              <a:latin typeface="Segoe UI" panose="020B0502040204020203" pitchFamily="34" charset="0"/>
            </a:endParaRPr>
          </a:p>
          <a:p>
            <a:pPr>
              <a:lnSpc>
                <a:spcPct val="90000"/>
              </a:lnSpc>
              <a:defRPr/>
            </a:pPr>
            <a:r>
              <a:rPr lang="en-US" sz="1600">
                <a:latin typeface="Calibri" panose="020F0502020204030204" pitchFamily="34" charset="0"/>
              </a:rPr>
              <a:t>General essay:  </a:t>
            </a:r>
            <a:endParaRPr lang="en-US" sz="1600">
              <a:latin typeface="Segoe UI" panose="020B0502040204020203" pitchFamily="34" charset="0"/>
            </a:endParaRPr>
          </a:p>
          <a:p>
            <a:pPr lvl="1">
              <a:lnSpc>
                <a:spcPct val="90000"/>
              </a:lnSpc>
              <a:buFont typeface="Arial" panose="020B0604020202020204" pitchFamily="34" charset="0"/>
              <a:buChar char="•"/>
              <a:defRPr/>
            </a:pPr>
            <a:r>
              <a:rPr lang="en-US">
                <a:latin typeface="Calibri" panose="020F0502020204030204" pitchFamily="34" charset="0"/>
              </a:rPr>
              <a:t>about yourself, your character, resilience, service to others, etc.</a:t>
            </a:r>
          </a:p>
          <a:p>
            <a:pPr lvl="1">
              <a:lnSpc>
                <a:spcPct val="90000"/>
              </a:lnSpc>
              <a:buFont typeface="Arial" panose="020B0604020202020204" pitchFamily="34" charset="0"/>
              <a:buChar char="•"/>
              <a:defRPr/>
            </a:pPr>
            <a:r>
              <a:rPr lang="en-US">
                <a:latin typeface="Calibri" panose="020F0502020204030204" pitchFamily="34" charset="0"/>
              </a:rPr>
              <a:t>outline why you deserve a scholarship </a:t>
            </a:r>
          </a:p>
          <a:p>
            <a:pPr lvl="1">
              <a:lnSpc>
                <a:spcPct val="90000"/>
              </a:lnSpc>
              <a:buFont typeface="Arial" panose="020B0604020202020204" pitchFamily="34" charset="0"/>
              <a:buChar char="•"/>
              <a:defRPr/>
            </a:pPr>
            <a:r>
              <a:rPr lang="en-US">
                <a:latin typeface="Calibri" panose="020F0502020204030204" pitchFamily="34" charset="0"/>
              </a:rPr>
              <a:t>include leadership roles/activities</a:t>
            </a:r>
          </a:p>
          <a:p>
            <a:pPr lvl="1">
              <a:lnSpc>
                <a:spcPct val="90000"/>
              </a:lnSpc>
              <a:buFont typeface="Arial" panose="020B0604020202020204" pitchFamily="34" charset="0"/>
              <a:buChar char="•"/>
              <a:defRPr/>
            </a:pPr>
            <a:r>
              <a:rPr lang="en-US">
                <a:latin typeface="Calibri" panose="020F0502020204030204" pitchFamily="34" charset="0"/>
              </a:rPr>
              <a:t>highlight what you’ve learned </a:t>
            </a:r>
          </a:p>
          <a:p>
            <a:pPr lvl="1">
              <a:lnSpc>
                <a:spcPct val="90000"/>
              </a:lnSpc>
              <a:buFont typeface="Arial" panose="020B0604020202020204" pitchFamily="34" charset="0"/>
              <a:buChar char="•"/>
              <a:defRPr/>
            </a:pPr>
            <a:r>
              <a:rPr lang="en-US">
                <a:latin typeface="Calibri" panose="020F0502020204030204" pitchFamily="34" charset="0"/>
              </a:rPr>
              <a:t>how your experiences have helped shape you </a:t>
            </a:r>
          </a:p>
          <a:p>
            <a:pPr>
              <a:lnSpc>
                <a:spcPct val="90000"/>
              </a:lnSpc>
              <a:defRPr/>
            </a:pPr>
            <a:r>
              <a:rPr lang="en-US" sz="1600">
                <a:latin typeface="Calibri" panose="020F0502020204030204" pitchFamily="34" charset="0"/>
              </a:rPr>
              <a:t>Ask an English teacher or Guidance Counsellor for support at any point in the essay-writing process </a:t>
            </a:r>
            <a:endParaRPr lang="en-US" sz="1600">
              <a:latin typeface="Segoe UI" panose="020B0502040204020203" pitchFamily="34" charset="0"/>
            </a:endParaRPr>
          </a:p>
          <a:p>
            <a:pPr>
              <a:lnSpc>
                <a:spcPct val="90000"/>
              </a:lnSpc>
              <a:defRPr/>
            </a:pPr>
            <a:r>
              <a:rPr lang="en-US" sz="1600">
                <a:latin typeface="Calibri" panose="020F0502020204030204" pitchFamily="34" charset="0"/>
              </a:rPr>
              <a:t>can generally use the same essay, tweaking parts to make it fit that specific scholarship </a:t>
            </a:r>
          </a:p>
          <a:p>
            <a:pPr>
              <a:lnSpc>
                <a:spcPct val="90000"/>
              </a:lnSpc>
              <a:defRPr/>
            </a:pPr>
            <a:r>
              <a:rPr lang="en-US" sz="1600">
                <a:latin typeface="Calibri" panose="020F0502020204030204" pitchFamily="34" charset="0"/>
              </a:rPr>
              <a:t>*Sometimes, essays are answering question(s) in an essay format (be sure to follow the essay guidelines carefully for each scholarship)</a:t>
            </a:r>
            <a:endParaRPr lang="en-US" sz="1600">
              <a:latin typeface="Segoe UI" panose="020B0502040204020203" pitchFamily="34" charset="0"/>
            </a:endParaRPr>
          </a:p>
          <a:p>
            <a:pPr>
              <a:lnSpc>
                <a:spcPct val="90000"/>
              </a:lnSpc>
              <a:defRPr/>
            </a:pPr>
            <a:r>
              <a:rPr lang="en-US" sz="1600">
                <a:latin typeface="Calibri" panose="020F0502020204030204" pitchFamily="34" charset="0"/>
              </a:rPr>
              <a:t>Once essay is written have it </a:t>
            </a:r>
            <a:r>
              <a:rPr lang="en-US" sz="1600" u="sng">
                <a:latin typeface="Calibri" panose="020F0502020204030204" pitchFamily="34" charset="0"/>
              </a:rPr>
              <a:t>proofread and edited</a:t>
            </a:r>
            <a:r>
              <a:rPr lang="en-US" sz="1600">
                <a:latin typeface="Calibri" panose="020F0502020204030204" pitchFamily="34" charset="0"/>
              </a:rPr>
              <a:t> by: Teacher/Parent/Guidance </a:t>
            </a:r>
            <a:endParaRPr lang="en-US" sz="1600">
              <a:latin typeface="Segoe UI" panose="020B0502040204020203" pitchFamily="34" charset="0"/>
            </a:endParaRPr>
          </a:p>
          <a:p>
            <a:pPr marL="0" indent="0">
              <a:lnSpc>
                <a:spcPct val="90000"/>
              </a:lnSpc>
              <a:buFont typeface="Wingdings 2" panose="05020102010507070707" pitchFamily="18" charset="2"/>
              <a:buNone/>
              <a:defRPr/>
            </a:pPr>
            <a:endParaRPr lang="en-US" sz="1600">
              <a:latin typeface="Segoe UI" panose="020B0502040204020203"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41" name="Group 18440">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18442" name="Rectangle 18441">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443" name="Oval 18442">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444" name="Oval 18443">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445" name="Oval 18444">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446" name="Oval 18445">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447" name="Oval 18446">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448" name="Rectangle 18447">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449"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8450"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8451"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8434" name="Title 1">
            <a:extLst>
              <a:ext uri="{FF2B5EF4-FFF2-40B4-BE49-F238E27FC236}">
                <a16:creationId xmlns:a16="http://schemas.microsoft.com/office/drawing/2014/main" id="{0757D158-48B9-2D80-ECCC-E3C68A3EEA11}"/>
              </a:ext>
            </a:extLst>
          </p:cNvPr>
          <p:cNvSpPr>
            <a:spLocks noGrp="1"/>
          </p:cNvSpPr>
          <p:nvPr>
            <p:ph type="title"/>
          </p:nvPr>
        </p:nvSpPr>
        <p:spPr>
          <a:xfrm>
            <a:off x="745565" y="1130603"/>
            <a:ext cx="2506831" cy="4596794"/>
          </a:xfrm>
        </p:spPr>
        <p:txBody>
          <a:bodyPr anchor="ctr">
            <a:normAutofit/>
          </a:bodyPr>
          <a:lstStyle/>
          <a:p>
            <a:r>
              <a:rPr lang="en-US" altLang="en-US" sz="2800">
                <a:solidFill>
                  <a:srgbClr val="EBEBEB"/>
                </a:solidFill>
              </a:rPr>
              <a:t>Tips continued…</a:t>
            </a:r>
          </a:p>
        </p:txBody>
      </p:sp>
      <p:sp>
        <p:nvSpPr>
          <p:cNvPr id="3" name="Content Placeholder 2">
            <a:extLst>
              <a:ext uri="{FF2B5EF4-FFF2-40B4-BE49-F238E27FC236}">
                <a16:creationId xmlns:a16="http://schemas.microsoft.com/office/drawing/2014/main" id="{3F7680F4-966E-D98E-658A-6ED0B7AFCF48}"/>
              </a:ext>
            </a:extLst>
          </p:cNvPr>
          <p:cNvSpPr>
            <a:spLocks noGrp="1"/>
          </p:cNvSpPr>
          <p:nvPr>
            <p:ph idx="1"/>
          </p:nvPr>
        </p:nvSpPr>
        <p:spPr>
          <a:xfrm>
            <a:off x="3967557" y="437513"/>
            <a:ext cx="4126961" cy="5954325"/>
          </a:xfrm>
        </p:spPr>
        <p:txBody>
          <a:bodyPr anchor="ctr">
            <a:normAutofit/>
          </a:bodyPr>
          <a:lstStyle/>
          <a:p>
            <a:pPr>
              <a:defRPr/>
            </a:pPr>
            <a:r>
              <a:rPr lang="en-US" sz="1700" b="1">
                <a:latin typeface="Calibri" panose="020F0502020204030204" pitchFamily="34" charset="0"/>
              </a:rPr>
              <a:t>Reference Letter(s):</a:t>
            </a:r>
            <a:r>
              <a:rPr lang="en-US" sz="1700">
                <a:latin typeface="Calibri" panose="020F0502020204030204" pitchFamily="34" charset="0"/>
              </a:rPr>
              <a:t> </a:t>
            </a:r>
            <a:endParaRPr lang="en-US" sz="1700">
              <a:latin typeface="Segoe UI" panose="020B0502040204020203" pitchFamily="34" charset="0"/>
            </a:endParaRPr>
          </a:p>
          <a:p>
            <a:pPr>
              <a:defRPr/>
            </a:pPr>
            <a:r>
              <a:rPr lang="en-US" sz="1700">
                <a:latin typeface="Calibri" panose="020F0502020204030204" pitchFamily="34" charset="0"/>
              </a:rPr>
              <a:t>Give the person 2+ weeks notice </a:t>
            </a:r>
            <a:endParaRPr lang="en-US" sz="1700">
              <a:latin typeface="Segoe UI" panose="020B0502040204020203" pitchFamily="34" charset="0"/>
            </a:endParaRPr>
          </a:p>
          <a:p>
            <a:pPr>
              <a:buFont typeface="Arial" panose="020B0604020202020204" pitchFamily="34" charset="0"/>
              <a:buChar char="•"/>
              <a:defRPr/>
            </a:pPr>
            <a:r>
              <a:rPr lang="en-US" sz="1700">
                <a:latin typeface="Calibri" panose="020F0502020204030204" pitchFamily="34" charset="0"/>
              </a:rPr>
              <a:t>Provide the name of scholarship </a:t>
            </a:r>
          </a:p>
          <a:p>
            <a:pPr>
              <a:buFont typeface="Arial" panose="020B0604020202020204" pitchFamily="34" charset="0"/>
              <a:buChar char="•"/>
              <a:defRPr/>
            </a:pPr>
            <a:r>
              <a:rPr lang="en-US" sz="1700">
                <a:latin typeface="Calibri" panose="020F0502020204030204" pitchFamily="34" charset="0"/>
              </a:rPr>
              <a:t>Let them know the due date of the scholarship (or when you plan to submit your application) </a:t>
            </a:r>
          </a:p>
          <a:p>
            <a:pPr>
              <a:defRPr/>
            </a:pPr>
            <a:r>
              <a:rPr lang="en-US" sz="1700">
                <a:latin typeface="Calibri" panose="020F0502020204030204" pitchFamily="34" charset="0"/>
              </a:rPr>
              <a:t>People to ask: coaches, teachers, work managers/supervisors </a:t>
            </a:r>
            <a:endParaRPr lang="en-US" sz="1700">
              <a:latin typeface="Segoe UI" panose="020B0502040204020203" pitchFamily="34" charset="0"/>
            </a:endParaRPr>
          </a:p>
          <a:p>
            <a:pPr>
              <a:defRPr/>
            </a:pPr>
            <a:r>
              <a:rPr lang="en-US" sz="1700">
                <a:latin typeface="Calibri" panose="020F0502020204030204" pitchFamily="34" charset="0"/>
              </a:rPr>
              <a:t>Provide a “Brag Sheet”, outlining all volunteer, sports, extra-curricular, leadership involvement (</a:t>
            </a:r>
            <a:r>
              <a:rPr lang="en-US" sz="1700" i="1">
                <a:latin typeface="Calibri" panose="020F0502020204030204" pitchFamily="34" charset="0"/>
              </a:rPr>
              <a:t>pick up a helpful sheet at Guidance </a:t>
            </a:r>
            <a:r>
              <a:rPr lang="en-US" sz="1700">
                <a:latin typeface="Calibri" panose="020F0502020204030204" pitchFamily="34" charset="0"/>
                <a:sym typeface="Wingdings" panose="05000000000000000000" pitchFamily="2" charset="2"/>
              </a:rPr>
              <a:t>)</a:t>
            </a:r>
            <a:endParaRPr lang="en-US" sz="1700">
              <a:latin typeface="Segoe UI" panose="020B0502040204020203" pitchFamily="34" charset="0"/>
            </a:endParaRPr>
          </a:p>
          <a:p>
            <a:pPr lvl="1" indent="-283210">
              <a:defRPr/>
            </a:pPr>
            <a:r>
              <a:rPr lang="en-US" sz="1700">
                <a:latin typeface="Calibri"/>
                <a:cs typeface="Calibri"/>
              </a:rPr>
              <a:t>names of organizations, your role, dates</a:t>
            </a:r>
          </a:p>
          <a:p>
            <a:pPr lvl="1" indent="-283210">
              <a:defRPr/>
            </a:pPr>
            <a:endParaRPr lang="en-US" sz="1700">
              <a:latin typeface="Calibri"/>
              <a:cs typeface="Calibri"/>
            </a:endParaRPr>
          </a:p>
          <a:p>
            <a:pPr lvl="1" indent="-283210">
              <a:defRPr/>
            </a:pPr>
            <a:r>
              <a:rPr lang="en-US" sz="1700" b="1">
                <a:latin typeface="Calibri"/>
                <a:cs typeface="Calibri"/>
              </a:rPr>
              <a:t>Follow the specific scholarship outline/requirements! </a:t>
            </a:r>
          </a:p>
          <a:p>
            <a:pPr marL="0" indent="0">
              <a:buNone/>
              <a:defRPr/>
            </a:pPr>
            <a:endParaRPr lang="en-US" sz="17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0249-8D27-E971-0CF4-ED208FF6E495}"/>
              </a:ext>
            </a:extLst>
          </p:cNvPr>
          <p:cNvSpPr>
            <a:spLocks noGrp="1"/>
          </p:cNvSpPr>
          <p:nvPr>
            <p:ph type="title"/>
          </p:nvPr>
        </p:nvSpPr>
        <p:spPr>
          <a:xfrm>
            <a:off x="875620" y="1143001"/>
            <a:ext cx="7334387" cy="643005"/>
          </a:xfrm>
        </p:spPr>
        <p:txBody>
          <a:bodyPr/>
          <a:lstStyle/>
          <a:p>
            <a:pPr algn="ctr"/>
            <a:r>
              <a:rPr lang="en-US" dirty="0"/>
              <a:t>LHHS School Counselling Team</a:t>
            </a:r>
          </a:p>
        </p:txBody>
      </p:sp>
      <p:sp>
        <p:nvSpPr>
          <p:cNvPr id="4" name="Date Placeholder 3">
            <a:extLst>
              <a:ext uri="{FF2B5EF4-FFF2-40B4-BE49-F238E27FC236}">
                <a16:creationId xmlns:a16="http://schemas.microsoft.com/office/drawing/2014/main" id="{FC8BC967-09DA-C381-CCEA-BAAA9A7159B8}"/>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9C8446-696E-6942-B6C8-CC9CAD0B34E0}" type="datetime1">
              <a:rPr lang="en-US" smtClean="0"/>
              <a:pPr/>
              <a:t>9/18/2025</a:t>
            </a:fld>
            <a:endParaRPr lang="en-US"/>
          </a:p>
        </p:txBody>
      </p:sp>
      <p:sp>
        <p:nvSpPr>
          <p:cNvPr id="5" name="Footer Placeholder 4">
            <a:extLst>
              <a:ext uri="{FF2B5EF4-FFF2-40B4-BE49-F238E27FC236}">
                <a16:creationId xmlns:a16="http://schemas.microsoft.com/office/drawing/2014/main" id="{09F3FD8B-60A0-C639-79D7-490F0A7ACE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PRESENTATION TITLE</a:t>
            </a:r>
          </a:p>
        </p:txBody>
      </p:sp>
      <p:sp>
        <p:nvSpPr>
          <p:cNvPr id="6" name="Slide Number Placeholder 5">
            <a:extLst>
              <a:ext uri="{FF2B5EF4-FFF2-40B4-BE49-F238E27FC236}">
                <a16:creationId xmlns:a16="http://schemas.microsoft.com/office/drawing/2014/main" id="{5C6B2177-CC7F-22B9-3CE6-F5868DC0515B}"/>
              </a:ext>
            </a:extLst>
          </p:cNvPr>
          <p:cNvSpPr>
            <a:spLocks noGrp="1"/>
          </p:cNvSpPr>
          <p:nvPr>
            <p:ph type="sldNum" sz="quarter" idx="4"/>
          </p:nvPr>
        </p:nvSpPr>
        <p:spPr/>
        <p:txBody>
          <a:bodyPr/>
          <a:lstStyle/>
          <a:p>
            <a:fld id="{294A09A9-5501-47C1-A89A-A340965A2BE2}" type="slidenum">
              <a:rPr lang="en-US" smtClean="0"/>
              <a:pPr/>
              <a:t>2</a:t>
            </a:fld>
            <a:endParaRPr lang="en-US"/>
          </a:p>
        </p:txBody>
      </p:sp>
      <p:pic>
        <p:nvPicPr>
          <p:cNvPr id="3" name="Picture Placeholder 9">
            <a:extLst>
              <a:ext uri="{FF2B5EF4-FFF2-40B4-BE49-F238E27FC236}">
                <a16:creationId xmlns:a16="http://schemas.microsoft.com/office/drawing/2014/main" id="{13F9610D-27B1-C065-EAE2-D4E498F8A37C}"/>
              </a:ext>
            </a:extLst>
          </p:cNvPr>
          <p:cNvPicPr>
            <a:picLocks noChangeAspect="1"/>
          </p:cNvPicPr>
          <p:nvPr/>
        </p:nvPicPr>
        <p:blipFill>
          <a:blip r:embed="rId2"/>
          <a:srcRect t="12055" b="12055"/>
          <a:stretch>
            <a:fillRect/>
          </a:stretch>
        </p:blipFill>
        <p:spPr>
          <a:xfrm>
            <a:off x="1087464" y="2261163"/>
            <a:ext cx="1330272" cy="1331234"/>
          </a:xfrm>
          <a:prstGeom prst="rect">
            <a:avLst/>
          </a:prstGeom>
        </p:spPr>
      </p:pic>
      <p:pic>
        <p:nvPicPr>
          <p:cNvPr id="10" name="Picture Placeholder 30">
            <a:extLst>
              <a:ext uri="{FF2B5EF4-FFF2-40B4-BE49-F238E27FC236}">
                <a16:creationId xmlns:a16="http://schemas.microsoft.com/office/drawing/2014/main" id="{B1B1A8E5-B4AD-0B50-D183-F7F63FD22D06}"/>
              </a:ext>
            </a:extLst>
          </p:cNvPr>
          <p:cNvPicPr>
            <a:picLocks noChangeAspect="1"/>
          </p:cNvPicPr>
          <p:nvPr/>
        </p:nvPicPr>
        <p:blipFill>
          <a:blip r:embed="rId3"/>
          <a:srcRect t="17084" b="17084"/>
          <a:stretch>
            <a:fillRect/>
          </a:stretch>
        </p:blipFill>
        <p:spPr>
          <a:xfrm>
            <a:off x="2679140" y="4136603"/>
            <a:ext cx="1330272" cy="1331234"/>
          </a:xfrm>
          <a:prstGeom prst="rect">
            <a:avLst/>
          </a:prstGeom>
        </p:spPr>
      </p:pic>
      <p:pic>
        <p:nvPicPr>
          <p:cNvPr id="11" name="Picture Placeholder 33">
            <a:extLst>
              <a:ext uri="{FF2B5EF4-FFF2-40B4-BE49-F238E27FC236}">
                <a16:creationId xmlns:a16="http://schemas.microsoft.com/office/drawing/2014/main" id="{37BB609D-C798-670C-ED9A-C49ECE003149}"/>
              </a:ext>
            </a:extLst>
          </p:cNvPr>
          <p:cNvPicPr>
            <a:picLocks noChangeAspect="1"/>
          </p:cNvPicPr>
          <p:nvPr/>
        </p:nvPicPr>
        <p:blipFill>
          <a:blip r:embed="rId4"/>
          <a:srcRect t="7933" b="7933"/>
          <a:stretch>
            <a:fillRect/>
          </a:stretch>
        </p:blipFill>
        <p:spPr>
          <a:xfrm>
            <a:off x="5468198" y="4191626"/>
            <a:ext cx="1313159" cy="1314108"/>
          </a:xfrm>
          <a:prstGeom prst="rect">
            <a:avLst/>
          </a:prstGeom>
        </p:spPr>
      </p:pic>
      <p:sp>
        <p:nvSpPr>
          <p:cNvPr id="14" name="Text Placeholder 6">
            <a:extLst>
              <a:ext uri="{FF2B5EF4-FFF2-40B4-BE49-F238E27FC236}">
                <a16:creationId xmlns:a16="http://schemas.microsoft.com/office/drawing/2014/main" id="{8427422D-B436-4AB1-41C8-214D9B1ABCFD}"/>
              </a:ext>
            </a:extLst>
          </p:cNvPr>
          <p:cNvSpPr txBox="1">
            <a:spLocks/>
          </p:cNvSpPr>
          <p:nvPr/>
        </p:nvSpPr>
        <p:spPr>
          <a:xfrm>
            <a:off x="1049801" y="3670291"/>
            <a:ext cx="1540979" cy="2158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Mrs. Piercy A - CL</a:t>
            </a:r>
          </a:p>
        </p:txBody>
      </p:sp>
      <p:sp>
        <p:nvSpPr>
          <p:cNvPr id="17" name="Text Placeholder 6">
            <a:extLst>
              <a:ext uri="{FF2B5EF4-FFF2-40B4-BE49-F238E27FC236}">
                <a16:creationId xmlns:a16="http://schemas.microsoft.com/office/drawing/2014/main" id="{C23D00A5-14E1-897B-5FEF-46EB37016F13}"/>
              </a:ext>
            </a:extLst>
          </p:cNvPr>
          <p:cNvSpPr txBox="1">
            <a:spLocks/>
          </p:cNvSpPr>
          <p:nvPr/>
        </p:nvSpPr>
        <p:spPr>
          <a:xfrm>
            <a:off x="3640163" y="3640020"/>
            <a:ext cx="1863673" cy="2396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Mrs. Hanson Cm - G</a:t>
            </a:r>
          </a:p>
        </p:txBody>
      </p:sp>
      <p:sp>
        <p:nvSpPr>
          <p:cNvPr id="18" name="Text Placeholder 6">
            <a:extLst>
              <a:ext uri="{FF2B5EF4-FFF2-40B4-BE49-F238E27FC236}">
                <a16:creationId xmlns:a16="http://schemas.microsoft.com/office/drawing/2014/main" id="{E0D9B7D2-257C-5DF2-5735-846F80A57E94}"/>
              </a:ext>
            </a:extLst>
          </p:cNvPr>
          <p:cNvSpPr txBox="1">
            <a:spLocks/>
          </p:cNvSpPr>
          <p:nvPr/>
        </p:nvSpPr>
        <p:spPr>
          <a:xfrm>
            <a:off x="6435781" y="3767310"/>
            <a:ext cx="1638489" cy="2376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Mrs. Pugh H - Mb</a:t>
            </a:r>
          </a:p>
        </p:txBody>
      </p:sp>
      <p:sp>
        <p:nvSpPr>
          <p:cNvPr id="19" name="Text Placeholder 6">
            <a:extLst>
              <a:ext uri="{FF2B5EF4-FFF2-40B4-BE49-F238E27FC236}">
                <a16:creationId xmlns:a16="http://schemas.microsoft.com/office/drawing/2014/main" id="{C9C36A61-67F1-F4A4-CB02-09E5F116F0B6}"/>
              </a:ext>
            </a:extLst>
          </p:cNvPr>
          <p:cNvSpPr txBox="1">
            <a:spLocks/>
          </p:cNvSpPr>
          <p:nvPr/>
        </p:nvSpPr>
        <p:spPr>
          <a:xfrm>
            <a:off x="2519242" y="5634327"/>
            <a:ext cx="1762520" cy="2468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Ms. Stinson Mc - Re</a:t>
            </a:r>
          </a:p>
        </p:txBody>
      </p:sp>
      <p:sp>
        <p:nvSpPr>
          <p:cNvPr id="20" name="Text Placeholder 6">
            <a:extLst>
              <a:ext uri="{FF2B5EF4-FFF2-40B4-BE49-F238E27FC236}">
                <a16:creationId xmlns:a16="http://schemas.microsoft.com/office/drawing/2014/main" id="{1F7C8BB8-7CD2-D443-9521-434BC91C1FE0}"/>
              </a:ext>
            </a:extLst>
          </p:cNvPr>
          <p:cNvSpPr txBox="1">
            <a:spLocks/>
          </p:cNvSpPr>
          <p:nvPr/>
        </p:nvSpPr>
        <p:spPr>
          <a:xfrm>
            <a:off x="5468198" y="5641521"/>
            <a:ext cx="1633397" cy="2396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Mrs. Gatto Rf - Z</a:t>
            </a:r>
          </a:p>
        </p:txBody>
      </p:sp>
      <p:sp>
        <p:nvSpPr>
          <p:cNvPr id="22" name="Text Placeholder 6">
            <a:extLst>
              <a:ext uri="{FF2B5EF4-FFF2-40B4-BE49-F238E27FC236}">
                <a16:creationId xmlns:a16="http://schemas.microsoft.com/office/drawing/2014/main" id="{3651DEC7-12D2-3F3A-DA64-2A742C3A5277}"/>
              </a:ext>
            </a:extLst>
          </p:cNvPr>
          <p:cNvSpPr txBox="1">
            <a:spLocks/>
          </p:cNvSpPr>
          <p:nvPr/>
        </p:nvSpPr>
        <p:spPr>
          <a:xfrm>
            <a:off x="5743499" y="5614264"/>
            <a:ext cx="2051607" cy="5105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US" sz="1200" dirty="0"/>
          </a:p>
        </p:txBody>
      </p:sp>
      <p:pic>
        <p:nvPicPr>
          <p:cNvPr id="7" name="Picture 6" descr="A person smiling at the camera&#10;&#10;Description automatically generated">
            <a:extLst>
              <a:ext uri="{FF2B5EF4-FFF2-40B4-BE49-F238E27FC236}">
                <a16:creationId xmlns:a16="http://schemas.microsoft.com/office/drawing/2014/main" id="{88280035-BC1E-6C83-CD5A-453412377F79}"/>
              </a:ext>
            </a:extLst>
          </p:cNvPr>
          <p:cNvPicPr>
            <a:picLocks noChangeAspect="1"/>
          </p:cNvPicPr>
          <p:nvPr/>
        </p:nvPicPr>
        <p:blipFill>
          <a:blip r:embed="rId5"/>
          <a:stretch>
            <a:fillRect/>
          </a:stretch>
        </p:blipFill>
        <p:spPr>
          <a:xfrm>
            <a:off x="3901869" y="2311853"/>
            <a:ext cx="1149446" cy="1316053"/>
          </a:xfrm>
          <a:prstGeom prst="rect">
            <a:avLst/>
          </a:prstGeom>
        </p:spPr>
      </p:pic>
      <p:pic>
        <p:nvPicPr>
          <p:cNvPr id="12" name="Picture 11">
            <a:extLst>
              <a:ext uri="{FF2B5EF4-FFF2-40B4-BE49-F238E27FC236}">
                <a16:creationId xmlns:a16="http://schemas.microsoft.com/office/drawing/2014/main" id="{3E49505C-F038-16F2-F04F-FB19436B45AF}"/>
              </a:ext>
            </a:extLst>
          </p:cNvPr>
          <p:cNvPicPr>
            <a:picLocks noChangeAspect="1"/>
          </p:cNvPicPr>
          <p:nvPr/>
        </p:nvPicPr>
        <p:blipFill>
          <a:blip r:embed="rId6"/>
          <a:stretch>
            <a:fillRect/>
          </a:stretch>
        </p:blipFill>
        <p:spPr>
          <a:xfrm>
            <a:off x="6535448" y="2370754"/>
            <a:ext cx="1360472" cy="1290320"/>
          </a:xfrm>
          <a:prstGeom prst="rect">
            <a:avLst/>
          </a:prstGeom>
        </p:spPr>
      </p:pic>
    </p:spTree>
    <p:extLst>
      <p:ext uri="{BB962C8B-B14F-4D97-AF65-F5344CB8AC3E}">
        <p14:creationId xmlns:p14="http://schemas.microsoft.com/office/powerpoint/2010/main" val="1230950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3E79825-36BC-4ECE-8C5D-543897298A78}"/>
              </a:ext>
            </a:extLst>
          </p:cNvPr>
          <p:cNvSpPr>
            <a:spLocks noGrp="1"/>
          </p:cNvSpPr>
          <p:nvPr>
            <p:ph type="title"/>
          </p:nvPr>
        </p:nvSpPr>
        <p:spPr>
          <a:xfrm>
            <a:off x="685800" y="489642"/>
            <a:ext cx="7772400" cy="685800"/>
          </a:xfrm>
        </p:spPr>
        <p:txBody>
          <a:bodyPr/>
          <a:lstStyle/>
          <a:p>
            <a:pPr eaLnBrk="1" hangingPunct="1"/>
            <a:r>
              <a:rPr lang="en-US" altLang="en-US" sz="4400" b="1" dirty="0"/>
              <a:t>Graduation Requirements</a:t>
            </a:r>
          </a:p>
        </p:txBody>
      </p:sp>
      <p:sp>
        <p:nvSpPr>
          <p:cNvPr id="8195" name="Rectangle 3">
            <a:extLst>
              <a:ext uri="{FF2B5EF4-FFF2-40B4-BE49-F238E27FC236}">
                <a16:creationId xmlns:a16="http://schemas.microsoft.com/office/drawing/2014/main" id="{E47E760F-9D99-4B96-9763-D01BE5698529}"/>
              </a:ext>
            </a:extLst>
          </p:cNvPr>
          <p:cNvSpPr>
            <a:spLocks noGrp="1" noChangeArrowheads="1"/>
          </p:cNvSpPr>
          <p:nvPr>
            <p:ph idx="1"/>
          </p:nvPr>
        </p:nvSpPr>
        <p:spPr>
          <a:xfrm>
            <a:off x="687572" y="1373003"/>
            <a:ext cx="8193878" cy="5199813"/>
          </a:xfrm>
        </p:spPr>
        <p:txBody>
          <a:bodyPr rtlCol="0">
            <a:normAutofit fontScale="62500" lnSpcReduction="20000"/>
          </a:bodyPr>
          <a:lstStyle/>
          <a:p>
            <a:pPr>
              <a:lnSpc>
                <a:spcPct val="90000"/>
              </a:lnSpc>
              <a:buNone/>
              <a:defRPr/>
            </a:pPr>
            <a:r>
              <a:rPr lang="en-US" altLang="en-US" sz="2800" b="1" dirty="0">
                <a:solidFill>
                  <a:schemeClr val="bg1"/>
                </a:solidFill>
              </a:rPr>
              <a:t>   Students are responsible to make sure they have the following compulsory courses for graduation:</a:t>
            </a:r>
          </a:p>
          <a:p>
            <a:pPr eaLnBrk="1" fontAlgn="auto" hangingPunct="1">
              <a:lnSpc>
                <a:spcPct val="90000"/>
              </a:lnSpc>
              <a:spcAft>
                <a:spcPts val="0"/>
              </a:spcAft>
              <a:buFont typeface="Wingdings" panose="05000000000000000000" pitchFamily="2" charset="2"/>
              <a:buNone/>
              <a:defRPr/>
            </a:pPr>
            <a:r>
              <a:rPr lang="en-US" altLang="en-US" sz="2800" b="1" dirty="0">
                <a:solidFill>
                  <a:schemeClr val="bg1"/>
                </a:solidFill>
              </a:rPr>
              <a:t>:</a:t>
            </a:r>
          </a:p>
          <a:p>
            <a:pPr lvl="0"/>
            <a:r>
              <a:rPr lang="en-US" sz="2800" dirty="0"/>
              <a:t>English 10 Foundational</a:t>
            </a:r>
          </a:p>
          <a:p>
            <a:pPr lvl="0"/>
            <a:r>
              <a:rPr lang="en-US" sz="2800" dirty="0"/>
              <a:t>English 11 Foundational</a:t>
            </a:r>
          </a:p>
          <a:p>
            <a:pPr lvl="0"/>
            <a:r>
              <a:rPr lang="en-US" sz="2800" dirty="0"/>
              <a:t>PIF 10 OR FILA 10 OR Intro to Wolastoqey 10</a:t>
            </a:r>
          </a:p>
          <a:p>
            <a:pPr lvl="0"/>
            <a:r>
              <a:rPr lang="en-US" sz="2800" dirty="0"/>
              <a:t>Geometry Measurement &amp; Finance 10 (ENG or FSL)</a:t>
            </a:r>
          </a:p>
          <a:p>
            <a:pPr lvl="0"/>
            <a:r>
              <a:rPr lang="en-US" sz="2800" dirty="0"/>
              <a:t>Civics (ENG or FSL)</a:t>
            </a:r>
          </a:p>
          <a:p>
            <a:pPr lvl="0"/>
            <a:r>
              <a:rPr lang="en-US" sz="2800" dirty="0"/>
              <a:t>English 12</a:t>
            </a:r>
          </a:p>
          <a:p>
            <a:pPr lvl="0"/>
            <a:r>
              <a:rPr lang="en-US" sz="2800" dirty="0">
                <a:solidFill>
                  <a:schemeClr val="tx1"/>
                </a:solidFill>
                <a:ea typeface="Cambria"/>
              </a:rPr>
              <a:t>Complete the required number of credit hours in each core cluster </a:t>
            </a:r>
          </a:p>
          <a:p>
            <a:pPr lvl="0"/>
            <a:r>
              <a:rPr lang="en-US" sz="2800" dirty="0">
                <a:solidFill>
                  <a:schemeClr val="tx1"/>
                </a:solidFill>
              </a:rPr>
              <a:t>Min 25 courses of 100 credit hours</a:t>
            </a:r>
          </a:p>
          <a:p>
            <a:pPr lvl="0"/>
            <a:r>
              <a:rPr lang="en-US" sz="2800" dirty="0">
                <a:solidFill>
                  <a:schemeClr val="tx1"/>
                </a:solidFill>
              </a:rPr>
              <a:t>ELPA Must be passed</a:t>
            </a:r>
          </a:p>
          <a:p>
            <a:pPr lvl="0"/>
            <a:r>
              <a:rPr lang="en-US" sz="2800" dirty="0">
                <a:solidFill>
                  <a:schemeClr val="tx1"/>
                </a:solidFill>
              </a:rPr>
              <a:t>FI students must take 10 courses or 40 credit hours in grades 10-12 to get their FI Certificate.</a:t>
            </a:r>
          </a:p>
          <a:p>
            <a:pPr lvl="0"/>
            <a:r>
              <a:rPr lang="en-US" sz="2800" dirty="0">
                <a:solidFill>
                  <a:schemeClr val="tx1"/>
                </a:solidFill>
              </a:rPr>
              <a:t>Some students may have a “Free period”.</a:t>
            </a:r>
          </a:p>
          <a:p>
            <a:pPr marL="0" indent="0">
              <a:lnSpc>
                <a:spcPct val="90000"/>
              </a:lnSpc>
              <a:buNone/>
              <a:defRPr/>
            </a:pPr>
            <a:r>
              <a:rPr lang="en-US" altLang="en-US" sz="1900" i="1" dirty="0">
                <a:solidFill>
                  <a:schemeClr val="tx2"/>
                </a:solidFill>
              </a:rPr>
              <a:t>           </a:t>
            </a:r>
            <a:endParaRPr lang="en-US" alt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FB0D36-20CE-9D4F-21EB-00BBF80D709E}"/>
            </a:ext>
          </a:extLst>
        </p:cNvPr>
        <p:cNvGrpSpPr/>
        <p:nvPr/>
      </p:nvGrpSpPr>
      <p:grpSpPr>
        <a:xfrm>
          <a:off x="0" y="0"/>
          <a:ext cx="0" cy="0"/>
          <a:chOff x="0" y="0"/>
          <a:chExt cx="0" cy="0"/>
        </a:xfrm>
      </p:grpSpPr>
      <p:grpSp>
        <p:nvGrpSpPr>
          <p:cNvPr id="24583" name="Group 24582">
            <a:extLst>
              <a:ext uri="{FF2B5EF4-FFF2-40B4-BE49-F238E27FC236}">
                <a16:creationId xmlns:a16="http://schemas.microsoft.com/office/drawing/2014/main" id="{5E47C794-DD90-4D91-829F-2F92D74D4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4584" name="Rectangle 24583">
              <a:extLst>
                <a:ext uri="{FF2B5EF4-FFF2-40B4-BE49-F238E27FC236}">
                  <a16:creationId xmlns:a16="http://schemas.microsoft.com/office/drawing/2014/main" id="{A9A91F91-27C6-4301-95BB-38D75819E4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585" name="Oval 24584">
              <a:extLst>
                <a:ext uri="{FF2B5EF4-FFF2-40B4-BE49-F238E27FC236}">
                  <a16:creationId xmlns:a16="http://schemas.microsoft.com/office/drawing/2014/main" id="{A146DDC2-5A93-4B50-B8F4-B5311F9EC5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586" name="Oval 24585">
              <a:extLst>
                <a:ext uri="{FF2B5EF4-FFF2-40B4-BE49-F238E27FC236}">
                  <a16:creationId xmlns:a16="http://schemas.microsoft.com/office/drawing/2014/main" id="{19AA3227-4C96-4188-B279-CBD4D28FA0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587" name="Rectangle 24586">
              <a:extLst>
                <a:ext uri="{FF2B5EF4-FFF2-40B4-BE49-F238E27FC236}">
                  <a16:creationId xmlns:a16="http://schemas.microsoft.com/office/drawing/2014/main" id="{63943AC8-1C36-402E-9CF9-236EC8994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588" name="Freeform 5">
              <a:extLst>
                <a:ext uri="{FF2B5EF4-FFF2-40B4-BE49-F238E27FC236}">
                  <a16:creationId xmlns:a16="http://schemas.microsoft.com/office/drawing/2014/main" id="{107455A9-9423-4813-B4F5-5987FC507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523852" y="18006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4589" name="Freeform 5">
              <a:extLst>
                <a:ext uri="{FF2B5EF4-FFF2-40B4-BE49-F238E27FC236}">
                  <a16:creationId xmlns:a16="http://schemas.microsoft.com/office/drawing/2014/main" id="{553DE0C0-A442-421A-BC88-7C91FBC0D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612744" y="27763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4590" name="Freeform 5">
              <a:extLst>
                <a:ext uri="{FF2B5EF4-FFF2-40B4-BE49-F238E27FC236}">
                  <a16:creationId xmlns:a16="http://schemas.microsoft.com/office/drawing/2014/main" id="{0D557BDA-150C-4379-BDD2-E2131259005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4578" name="Rectangle 2">
            <a:extLst>
              <a:ext uri="{FF2B5EF4-FFF2-40B4-BE49-F238E27FC236}">
                <a16:creationId xmlns:a16="http://schemas.microsoft.com/office/drawing/2014/main" id="{76066E86-0C4C-F395-25BF-C98514F2C3DF}"/>
              </a:ext>
            </a:extLst>
          </p:cNvPr>
          <p:cNvSpPr>
            <a:spLocks noGrp="1"/>
          </p:cNvSpPr>
          <p:nvPr>
            <p:ph type="title"/>
          </p:nvPr>
        </p:nvSpPr>
        <p:spPr>
          <a:xfrm>
            <a:off x="479323" y="629265"/>
            <a:ext cx="4819185" cy="1622322"/>
          </a:xfrm>
        </p:spPr>
        <p:txBody>
          <a:bodyPr>
            <a:normAutofit/>
          </a:bodyPr>
          <a:lstStyle/>
          <a:p>
            <a:pPr eaLnBrk="1" hangingPunct="1"/>
            <a:r>
              <a:rPr lang="en-US" altLang="en-US" b="1"/>
              <a:t>What Is Next?</a:t>
            </a:r>
          </a:p>
        </p:txBody>
      </p:sp>
      <p:sp>
        <p:nvSpPr>
          <p:cNvPr id="8195" name="Rectangle 3">
            <a:extLst>
              <a:ext uri="{FF2B5EF4-FFF2-40B4-BE49-F238E27FC236}">
                <a16:creationId xmlns:a16="http://schemas.microsoft.com/office/drawing/2014/main" id="{ABF1AFC7-AE73-362F-DB9D-FFB6807EA79C}"/>
              </a:ext>
            </a:extLst>
          </p:cNvPr>
          <p:cNvSpPr>
            <a:spLocks noGrp="1" noChangeArrowheads="1"/>
          </p:cNvSpPr>
          <p:nvPr>
            <p:ph idx="1"/>
          </p:nvPr>
        </p:nvSpPr>
        <p:spPr>
          <a:xfrm>
            <a:off x="520710" y="1980642"/>
            <a:ext cx="4842577" cy="3811740"/>
          </a:xfrm>
        </p:spPr>
        <p:txBody>
          <a:bodyPr rtlCol="0" anchor="ctr">
            <a:normAutofit/>
          </a:bodyPr>
          <a:lstStyle/>
          <a:p>
            <a:r>
              <a:rPr lang="en-US" altLang="en-US" dirty="0">
                <a:solidFill>
                  <a:schemeClr val="bg1"/>
                </a:solidFill>
                <a:latin typeface="Calibri"/>
                <a:ea typeface="Calibri"/>
                <a:cs typeface="Calibri"/>
              </a:rPr>
              <a:t>Work</a:t>
            </a:r>
          </a:p>
          <a:p>
            <a:r>
              <a:rPr lang="en-US" altLang="en-US" dirty="0">
                <a:solidFill>
                  <a:schemeClr val="bg1"/>
                </a:solidFill>
                <a:latin typeface="Calibri"/>
                <a:ea typeface="Calibri"/>
                <a:cs typeface="Calibri"/>
              </a:rPr>
              <a:t>Community College</a:t>
            </a:r>
          </a:p>
          <a:p>
            <a:r>
              <a:rPr lang="en-US" altLang="en-US" dirty="0">
                <a:solidFill>
                  <a:schemeClr val="bg1"/>
                </a:solidFill>
                <a:latin typeface="Calibri"/>
                <a:ea typeface="Calibri"/>
                <a:cs typeface="Calibri"/>
              </a:rPr>
              <a:t>Private/Career College</a:t>
            </a:r>
          </a:p>
          <a:p>
            <a:r>
              <a:rPr lang="en-US" altLang="en-US" dirty="0">
                <a:solidFill>
                  <a:schemeClr val="bg1"/>
                </a:solidFill>
                <a:latin typeface="Calibri"/>
                <a:ea typeface="Calibri"/>
                <a:cs typeface="Calibri"/>
              </a:rPr>
              <a:t>Military</a:t>
            </a:r>
          </a:p>
          <a:p>
            <a:r>
              <a:rPr lang="en-US" altLang="en-US" dirty="0">
                <a:solidFill>
                  <a:schemeClr val="bg1"/>
                </a:solidFill>
                <a:latin typeface="Calibri"/>
                <a:ea typeface="Calibri"/>
                <a:cs typeface="Calibri"/>
              </a:rPr>
              <a:t>Volunteer</a:t>
            </a:r>
          </a:p>
          <a:p>
            <a:r>
              <a:rPr lang="en-US" altLang="en-US" dirty="0">
                <a:solidFill>
                  <a:schemeClr val="bg1"/>
                </a:solidFill>
                <a:latin typeface="Calibri"/>
                <a:ea typeface="Calibri"/>
                <a:cs typeface="Calibri"/>
              </a:rPr>
              <a:t>Travel/Exchange Trips</a:t>
            </a:r>
          </a:p>
          <a:p>
            <a:r>
              <a:rPr lang="en-US" altLang="en-US" dirty="0">
                <a:solidFill>
                  <a:schemeClr val="bg1"/>
                </a:solidFill>
                <a:latin typeface="Calibri"/>
                <a:ea typeface="Calibri"/>
                <a:cs typeface="Calibri"/>
              </a:rPr>
              <a:t>University</a:t>
            </a:r>
          </a:p>
          <a:p>
            <a:r>
              <a:rPr lang="en-US" altLang="en-US" dirty="0">
                <a:solidFill>
                  <a:schemeClr val="bg1"/>
                </a:solidFill>
                <a:latin typeface="Calibri"/>
                <a:ea typeface="Calibri"/>
                <a:cs typeface="Calibri"/>
              </a:rPr>
              <a:t>Working NB</a:t>
            </a:r>
          </a:p>
          <a:p>
            <a:pPr marL="0" indent="0">
              <a:buNone/>
              <a:defRPr/>
            </a:pPr>
            <a:r>
              <a:rPr lang="en-US" altLang="en-US" i="1" dirty="0">
                <a:solidFill>
                  <a:schemeClr val="bg1"/>
                </a:solidFill>
              </a:rPr>
              <a:t> </a:t>
            </a:r>
            <a:endParaRPr lang="en-US" altLang="en-US" dirty="0">
              <a:solidFill>
                <a:schemeClr val="bg1"/>
              </a:solidFill>
            </a:endParaRPr>
          </a:p>
        </p:txBody>
      </p:sp>
      <p:pic>
        <p:nvPicPr>
          <p:cNvPr id="4" name="Graphic 3" descr="Graduation Cap">
            <a:extLst>
              <a:ext uri="{FF2B5EF4-FFF2-40B4-BE49-F238E27FC236}">
                <a16:creationId xmlns:a16="http://schemas.microsoft.com/office/drawing/2014/main" id="{CA019B71-3053-2AC5-6878-EE670C54CD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44746" y="1931334"/>
            <a:ext cx="3012912" cy="3012912"/>
          </a:xfrm>
          <a:prstGeom prst="rect">
            <a:avLst/>
          </a:prstGeom>
        </p:spPr>
      </p:pic>
      <p:sp>
        <p:nvSpPr>
          <p:cNvPr id="24592" name="Rectangle 24591">
            <a:extLst>
              <a:ext uri="{FF2B5EF4-FFF2-40B4-BE49-F238E27FC236}">
                <a16:creationId xmlns:a16="http://schemas.microsoft.com/office/drawing/2014/main" id="{190D4F95-AC40-4C7F-8794-DF2B6F7500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00305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195D052-3E6F-46F9-A144-59D9949A1687}"/>
              </a:ext>
            </a:extLst>
          </p:cNvPr>
          <p:cNvSpPr>
            <a:spLocks noGrp="1"/>
          </p:cNvSpPr>
          <p:nvPr>
            <p:ph type="title"/>
          </p:nvPr>
        </p:nvSpPr>
        <p:spPr>
          <a:xfrm>
            <a:off x="1066800" y="838200"/>
            <a:ext cx="7772400" cy="762000"/>
          </a:xfrm>
        </p:spPr>
        <p:txBody>
          <a:bodyPr/>
          <a:lstStyle/>
          <a:p>
            <a:pPr eaLnBrk="1" hangingPunct="1"/>
            <a:r>
              <a:rPr lang="en-US" altLang="en-US"/>
              <a:t>Admission Information</a:t>
            </a:r>
          </a:p>
        </p:txBody>
      </p:sp>
      <p:sp>
        <p:nvSpPr>
          <p:cNvPr id="16387" name="Rectangle 3">
            <a:extLst>
              <a:ext uri="{FF2B5EF4-FFF2-40B4-BE49-F238E27FC236}">
                <a16:creationId xmlns:a16="http://schemas.microsoft.com/office/drawing/2014/main" id="{1D2A3A48-453F-4F2A-830C-EB734E38D05B}"/>
              </a:ext>
            </a:extLst>
          </p:cNvPr>
          <p:cNvSpPr>
            <a:spLocks noGrp="1" noChangeArrowheads="1"/>
          </p:cNvSpPr>
          <p:nvPr>
            <p:ph sz="half" idx="1"/>
          </p:nvPr>
        </p:nvSpPr>
        <p:spPr>
          <a:xfrm>
            <a:off x="685800" y="1600200"/>
            <a:ext cx="4114800" cy="5638800"/>
          </a:xfrm>
        </p:spPr>
        <p:txBody>
          <a:bodyPr rtlCol="0"/>
          <a:lstStyle/>
          <a:p>
            <a:pPr eaLnBrk="1" fontAlgn="auto" hangingPunct="1">
              <a:lnSpc>
                <a:spcPct val="90000"/>
              </a:lnSpc>
              <a:spcAft>
                <a:spcPts val="0"/>
              </a:spcAft>
              <a:buFont typeface="Wingdings 3" charset="2"/>
              <a:buChar char=""/>
              <a:defRPr/>
            </a:pPr>
            <a:endParaRPr lang="en-US" altLang="en-US" sz="2400" b="1">
              <a:solidFill>
                <a:schemeClr val="tx1">
                  <a:lumMod val="75000"/>
                  <a:lumOff val="25000"/>
                </a:schemeClr>
              </a:solidFill>
            </a:endParaRPr>
          </a:p>
          <a:p>
            <a:pPr eaLnBrk="1" fontAlgn="auto" hangingPunct="1">
              <a:lnSpc>
                <a:spcPct val="90000"/>
              </a:lnSpc>
              <a:spcAft>
                <a:spcPts val="0"/>
              </a:spcAft>
              <a:buFont typeface="Wingdings 3" charset="2"/>
              <a:buChar char=""/>
              <a:defRPr/>
            </a:pPr>
            <a:endParaRPr lang="en-US" altLang="en-US" sz="2000" b="1">
              <a:solidFill>
                <a:schemeClr val="tx1">
                  <a:lumMod val="75000"/>
                  <a:lumOff val="25000"/>
                </a:schemeClr>
              </a:solidFill>
            </a:endParaRPr>
          </a:p>
          <a:p>
            <a:pPr eaLnBrk="1" fontAlgn="auto" hangingPunct="1">
              <a:lnSpc>
                <a:spcPct val="90000"/>
              </a:lnSpc>
              <a:spcAft>
                <a:spcPts val="0"/>
              </a:spcAft>
              <a:buFont typeface="Wingdings 3" charset="2"/>
              <a:buChar char=""/>
              <a:defRPr/>
            </a:pPr>
            <a:endParaRPr lang="en-US" altLang="en-US" sz="2000" b="1">
              <a:solidFill>
                <a:schemeClr val="tx1">
                  <a:lumMod val="75000"/>
                  <a:lumOff val="25000"/>
                </a:schemeClr>
              </a:solidFill>
            </a:endParaRPr>
          </a:p>
          <a:p>
            <a:pPr eaLnBrk="1" fontAlgn="auto" hangingPunct="1">
              <a:lnSpc>
                <a:spcPct val="90000"/>
              </a:lnSpc>
              <a:spcAft>
                <a:spcPts val="0"/>
              </a:spcAft>
              <a:buFont typeface="Wingdings 3" charset="2"/>
              <a:buChar char=""/>
              <a:defRPr/>
            </a:pPr>
            <a:r>
              <a:rPr lang="en-US" altLang="en-US" sz="2000" b="1">
                <a:solidFill>
                  <a:schemeClr val="tx1">
                    <a:lumMod val="75000"/>
                    <a:lumOff val="25000"/>
                  </a:schemeClr>
                </a:solidFill>
              </a:rPr>
              <a:t>Students must check to see that they meet the admission requirements and deadlines of universities/colleges of interest.</a:t>
            </a:r>
          </a:p>
          <a:p>
            <a:pPr marL="0" indent="0" eaLnBrk="1" fontAlgn="auto" hangingPunct="1">
              <a:lnSpc>
                <a:spcPct val="90000"/>
              </a:lnSpc>
              <a:spcAft>
                <a:spcPts val="0"/>
              </a:spcAft>
              <a:buNone/>
              <a:defRPr/>
            </a:pPr>
            <a:endParaRPr lang="en-US" altLang="en-US" sz="2000" b="1">
              <a:solidFill>
                <a:schemeClr val="tx1">
                  <a:lumMod val="75000"/>
                  <a:lumOff val="25000"/>
                </a:schemeClr>
              </a:solidFill>
            </a:endParaRPr>
          </a:p>
          <a:p>
            <a:pPr eaLnBrk="1" fontAlgn="auto" hangingPunct="1">
              <a:lnSpc>
                <a:spcPct val="90000"/>
              </a:lnSpc>
              <a:spcAft>
                <a:spcPts val="0"/>
              </a:spcAft>
              <a:buFont typeface="Wingdings 3" charset="2"/>
              <a:buChar char=""/>
              <a:defRPr/>
            </a:pPr>
            <a:r>
              <a:rPr lang="en-US" altLang="en-US" sz="2000" b="1">
                <a:solidFill>
                  <a:schemeClr val="tx1">
                    <a:lumMod val="75000"/>
                    <a:lumOff val="25000"/>
                  </a:schemeClr>
                </a:solidFill>
              </a:rPr>
              <a:t>Early Admission - Students will be assessed based on sem. 1 marks and grade 11 marks for early admission.</a:t>
            </a:r>
          </a:p>
        </p:txBody>
      </p:sp>
      <p:sp>
        <p:nvSpPr>
          <p:cNvPr id="16388" name="Rectangle 4">
            <a:extLst>
              <a:ext uri="{FF2B5EF4-FFF2-40B4-BE49-F238E27FC236}">
                <a16:creationId xmlns:a16="http://schemas.microsoft.com/office/drawing/2014/main" id="{62CE54E3-9A33-4BC5-AE30-6ED8B82C5526}"/>
              </a:ext>
            </a:extLst>
          </p:cNvPr>
          <p:cNvSpPr>
            <a:spLocks noGrp="1" noChangeArrowheads="1"/>
          </p:cNvSpPr>
          <p:nvPr>
            <p:ph sz="half" idx="2"/>
          </p:nvPr>
        </p:nvSpPr>
        <p:spPr>
          <a:xfrm>
            <a:off x="5029200" y="2101850"/>
            <a:ext cx="3810000" cy="4679950"/>
          </a:xfrm>
        </p:spPr>
        <p:txBody>
          <a:bodyPr rtlCol="0"/>
          <a:lstStyle/>
          <a:p>
            <a:pPr eaLnBrk="1" fontAlgn="auto" hangingPunct="1">
              <a:spcAft>
                <a:spcPts val="0"/>
              </a:spcAft>
              <a:buFont typeface="Wingdings 3" charset="2"/>
              <a:buChar char=""/>
              <a:defRPr/>
            </a:pPr>
            <a:endParaRPr lang="en-US" altLang="en-US" sz="2000" b="1">
              <a:solidFill>
                <a:schemeClr val="tx1">
                  <a:lumMod val="75000"/>
                  <a:lumOff val="25000"/>
                </a:schemeClr>
              </a:solidFill>
            </a:endParaRPr>
          </a:p>
          <a:p>
            <a:pPr eaLnBrk="1" fontAlgn="auto" hangingPunct="1">
              <a:spcAft>
                <a:spcPts val="0"/>
              </a:spcAft>
              <a:buFont typeface="Wingdings 3" charset="2"/>
              <a:buChar char=""/>
              <a:defRPr/>
            </a:pPr>
            <a:endParaRPr lang="en-US" altLang="en-US" sz="2000" b="1">
              <a:solidFill>
                <a:schemeClr val="tx1">
                  <a:lumMod val="75000"/>
                  <a:lumOff val="25000"/>
                </a:schemeClr>
              </a:solidFill>
            </a:endParaRPr>
          </a:p>
          <a:p>
            <a:pPr eaLnBrk="1" fontAlgn="auto" hangingPunct="1">
              <a:spcAft>
                <a:spcPts val="0"/>
              </a:spcAft>
              <a:buFont typeface="Wingdings 3" charset="2"/>
              <a:buChar char=""/>
              <a:defRPr/>
            </a:pPr>
            <a:r>
              <a:rPr lang="en-US" altLang="en-US" sz="2000" b="1">
                <a:solidFill>
                  <a:schemeClr val="tx1">
                    <a:lumMod val="75000"/>
                    <a:lumOff val="25000"/>
                  </a:schemeClr>
                </a:solidFill>
              </a:rPr>
              <a:t>Most institutions require a fee to process applications.</a:t>
            </a:r>
          </a:p>
          <a:p>
            <a:pPr marL="0" indent="0" eaLnBrk="1" fontAlgn="auto" hangingPunct="1">
              <a:spcAft>
                <a:spcPts val="0"/>
              </a:spcAft>
              <a:buNone/>
              <a:defRPr/>
            </a:pPr>
            <a:endParaRPr lang="en-US" altLang="en-US" sz="2000" b="1">
              <a:solidFill>
                <a:schemeClr val="tx1">
                  <a:lumMod val="75000"/>
                  <a:lumOff val="25000"/>
                </a:schemeClr>
              </a:solidFill>
            </a:endParaRPr>
          </a:p>
          <a:p>
            <a:pPr eaLnBrk="1" fontAlgn="auto" hangingPunct="1">
              <a:spcAft>
                <a:spcPts val="0"/>
              </a:spcAft>
              <a:buFont typeface="Wingdings 3" charset="2"/>
              <a:buChar char=""/>
              <a:defRPr/>
            </a:pPr>
            <a:r>
              <a:rPr lang="en-US" altLang="en-US" sz="2000" b="1">
                <a:solidFill>
                  <a:schemeClr val="tx1">
                    <a:lumMod val="75000"/>
                    <a:lumOff val="25000"/>
                  </a:schemeClr>
                </a:solidFill>
              </a:rPr>
              <a:t>For those students interested in residence a separate application is usually required, as is a separate fee. Residence is competitive, apply early.</a:t>
            </a:r>
          </a:p>
          <a:p>
            <a:pPr eaLnBrk="1" fontAlgn="auto" hangingPunct="1">
              <a:spcAft>
                <a:spcPts val="0"/>
              </a:spcAft>
              <a:buFont typeface="Wingdings" panose="05000000000000000000" pitchFamily="2" charset="2"/>
              <a:buNone/>
              <a:defRPr/>
            </a:pPr>
            <a:endParaRPr lang="en-US" altLang="en-US" sz="2400">
              <a:solidFill>
                <a:schemeClr val="tx1">
                  <a:lumMod val="75000"/>
                  <a:lumOff val="2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190F-C11A-02E1-7113-6976B685F646}"/>
              </a:ext>
            </a:extLst>
          </p:cNvPr>
          <p:cNvSpPr>
            <a:spLocks noGrp="1"/>
          </p:cNvSpPr>
          <p:nvPr>
            <p:ph type="title"/>
          </p:nvPr>
        </p:nvSpPr>
        <p:spPr/>
        <p:txBody>
          <a:bodyPr/>
          <a:lstStyle/>
          <a:p>
            <a:r>
              <a:rPr lang="en-US" dirty="0"/>
              <a:t>Ordering Transcripts</a:t>
            </a:r>
          </a:p>
        </p:txBody>
      </p:sp>
      <p:sp>
        <p:nvSpPr>
          <p:cNvPr id="3" name="Content Placeholder 2">
            <a:extLst>
              <a:ext uri="{FF2B5EF4-FFF2-40B4-BE49-F238E27FC236}">
                <a16:creationId xmlns:a16="http://schemas.microsoft.com/office/drawing/2014/main" id="{D6C664C9-85E4-66FE-B7A9-1DD48C3DBF71}"/>
              </a:ext>
            </a:extLst>
          </p:cNvPr>
          <p:cNvSpPr>
            <a:spLocks noGrp="1"/>
          </p:cNvSpPr>
          <p:nvPr>
            <p:ph sz="half" idx="1"/>
          </p:nvPr>
        </p:nvSpPr>
        <p:spPr>
          <a:xfrm>
            <a:off x="1275193" y="2715536"/>
            <a:ext cx="7154930" cy="1811197"/>
          </a:xfrm>
        </p:spPr>
        <p:txBody>
          <a:bodyPr>
            <a:noAutofit/>
          </a:bodyPr>
          <a:lstStyle/>
          <a:p>
            <a:r>
              <a:rPr lang="en-US" sz="2000" dirty="0"/>
              <a:t>Order ahead of time at the Guidance office, on Teams </a:t>
            </a:r>
          </a:p>
          <a:p>
            <a:pPr marL="0" indent="0">
              <a:buNone/>
            </a:pPr>
            <a:endParaRPr lang="en-US" sz="2000" dirty="0"/>
          </a:p>
          <a:p>
            <a:r>
              <a:rPr lang="en-US" sz="2000" dirty="0">
                <a:solidFill>
                  <a:schemeClr val="tx1"/>
                </a:solidFill>
                <a:hlinkClick r:id="rId2">
                  <a:extLst>
                    <a:ext uri="{A12FA001-AC4F-418D-AE19-62706E023703}">
                      <ahyp:hlinkClr xmlns:ahyp="http://schemas.microsoft.com/office/drawing/2018/hyperlinkcolor" val="tx"/>
                    </a:ext>
                  </a:extLst>
                </a:hlinkClick>
              </a:rPr>
              <a:t>https://leohayeshigh.nbed.ca/i/ordering-transcripts/</a:t>
            </a:r>
            <a:endParaRPr lang="en-US" sz="2000" dirty="0">
              <a:solidFill>
                <a:schemeClr val="tx1"/>
              </a:solidFill>
            </a:endParaRPr>
          </a:p>
          <a:p>
            <a:endParaRPr lang="en-US" sz="2000" dirty="0">
              <a:solidFill>
                <a:schemeClr val="tx1"/>
              </a:solidFill>
              <a:highlight>
                <a:srgbClr val="000000"/>
              </a:highlight>
            </a:endParaRPr>
          </a:p>
          <a:p>
            <a:r>
              <a:rPr lang="en-US" sz="2000" dirty="0"/>
              <a:t>Please allow a few days for transcripts to be processed.</a:t>
            </a:r>
          </a:p>
        </p:txBody>
      </p:sp>
    </p:spTree>
    <p:extLst>
      <p:ext uri="{BB962C8B-B14F-4D97-AF65-F5344CB8AC3E}">
        <p14:creationId xmlns:p14="http://schemas.microsoft.com/office/powerpoint/2010/main" val="601400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33482-2BCF-F014-C524-05ED1FF3FD4B}"/>
              </a:ext>
            </a:extLst>
          </p:cNvPr>
          <p:cNvSpPr>
            <a:spLocks noGrp="1"/>
          </p:cNvSpPr>
          <p:nvPr>
            <p:ph type="title"/>
          </p:nvPr>
        </p:nvSpPr>
        <p:spPr/>
        <p:txBody>
          <a:bodyPr/>
          <a:lstStyle/>
          <a:p>
            <a:r>
              <a:rPr lang="en-US" dirty="0"/>
              <a:t>STU Admissions Requirements</a:t>
            </a:r>
          </a:p>
        </p:txBody>
      </p:sp>
      <p:pic>
        <p:nvPicPr>
          <p:cNvPr id="5" name="Content Placeholder 4">
            <a:extLst>
              <a:ext uri="{FF2B5EF4-FFF2-40B4-BE49-F238E27FC236}">
                <a16:creationId xmlns:a16="http://schemas.microsoft.com/office/drawing/2014/main" id="{EA40E686-9750-63A2-B2AD-932F188D8EF7}"/>
              </a:ext>
            </a:extLst>
          </p:cNvPr>
          <p:cNvPicPr>
            <a:picLocks noGrp="1" noChangeAspect="1"/>
          </p:cNvPicPr>
          <p:nvPr>
            <p:ph sz="half" idx="1"/>
          </p:nvPr>
        </p:nvPicPr>
        <p:blipFill>
          <a:blip r:embed="rId2"/>
          <a:stretch>
            <a:fillRect/>
          </a:stretch>
        </p:blipFill>
        <p:spPr>
          <a:xfrm>
            <a:off x="2145859" y="1630944"/>
            <a:ext cx="4838291" cy="5140293"/>
          </a:xfrm>
        </p:spPr>
      </p:pic>
    </p:spTree>
    <p:extLst>
      <p:ext uri="{BB962C8B-B14F-4D97-AF65-F5344CB8AC3E}">
        <p14:creationId xmlns:p14="http://schemas.microsoft.com/office/powerpoint/2010/main" val="2513181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C36C8-98BD-3A6E-2B70-EBDB04C22794}"/>
              </a:ext>
            </a:extLst>
          </p:cNvPr>
          <p:cNvSpPr>
            <a:spLocks noGrp="1"/>
          </p:cNvSpPr>
          <p:nvPr>
            <p:ph type="title"/>
          </p:nvPr>
        </p:nvSpPr>
        <p:spPr/>
        <p:txBody>
          <a:bodyPr/>
          <a:lstStyle/>
          <a:p>
            <a:r>
              <a:rPr lang="en-US" dirty="0"/>
              <a:t>University of New Brunswick </a:t>
            </a:r>
          </a:p>
        </p:txBody>
      </p:sp>
      <p:sp>
        <p:nvSpPr>
          <p:cNvPr id="4" name="Content Placeholder 3">
            <a:extLst>
              <a:ext uri="{FF2B5EF4-FFF2-40B4-BE49-F238E27FC236}">
                <a16:creationId xmlns:a16="http://schemas.microsoft.com/office/drawing/2014/main" id="{CF402ED4-F77C-3D75-E297-A0C7535BE2F7}"/>
              </a:ext>
            </a:extLst>
          </p:cNvPr>
          <p:cNvSpPr>
            <a:spLocks noGrp="1"/>
          </p:cNvSpPr>
          <p:nvPr>
            <p:ph sz="half" idx="1"/>
          </p:nvPr>
        </p:nvSpPr>
        <p:spPr>
          <a:xfrm>
            <a:off x="650502" y="3429000"/>
            <a:ext cx="8294321" cy="2262615"/>
          </a:xfrm>
        </p:spPr>
        <p:txBody>
          <a:bodyPr>
            <a:normAutofit/>
          </a:bodyPr>
          <a:lstStyle/>
          <a:p>
            <a:r>
              <a:rPr lang="en-US" sz="2800" dirty="0">
                <a:solidFill>
                  <a:schemeClr val="tx1"/>
                </a:solidFill>
                <a:hlinkClick r:id="rId2">
                  <a:extLst>
                    <a:ext uri="{A12FA001-AC4F-418D-AE19-62706E023703}">
                      <ahyp:hlinkClr xmlns:ahyp="http://schemas.microsoft.com/office/drawing/2018/hyperlinkcolor" val="tx"/>
                    </a:ext>
                  </a:extLst>
                </a:hlinkClick>
              </a:rPr>
              <a:t>UNB Undergraduate Admission Requirements</a:t>
            </a:r>
            <a:endParaRPr lang="en-US" sz="2800" dirty="0">
              <a:solidFill>
                <a:schemeClr val="tx1"/>
              </a:solidFill>
            </a:endParaRPr>
          </a:p>
        </p:txBody>
      </p:sp>
    </p:spTree>
    <p:extLst>
      <p:ext uri="{BB962C8B-B14F-4D97-AF65-F5344CB8AC3E}">
        <p14:creationId xmlns:p14="http://schemas.microsoft.com/office/powerpoint/2010/main" val="1975690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F889E4F-5EAA-4D5B-9B33-51AF63E94F1F}"/>
              </a:ext>
            </a:extLst>
          </p:cNvPr>
          <p:cNvSpPr>
            <a:spLocks noGrp="1"/>
          </p:cNvSpPr>
          <p:nvPr>
            <p:ph type="title"/>
          </p:nvPr>
        </p:nvSpPr>
        <p:spPr/>
        <p:txBody>
          <a:bodyPr/>
          <a:lstStyle/>
          <a:p>
            <a:pPr eaLnBrk="1" hangingPunct="1"/>
            <a:r>
              <a:rPr lang="en-US" altLang="en-US" b="1"/>
              <a:t>Application Process</a:t>
            </a:r>
          </a:p>
        </p:txBody>
      </p:sp>
      <p:pic>
        <p:nvPicPr>
          <p:cNvPr id="36867" name="Picture 6" descr="c:\Program Files\Common Files\Microsoft Shared\Clipart\cagcat50\bs00554_.wmf">
            <a:extLst>
              <a:ext uri="{FF2B5EF4-FFF2-40B4-BE49-F238E27FC236}">
                <a16:creationId xmlns:a16="http://schemas.microsoft.com/office/drawing/2014/main" id="{B9AD8556-7AF4-4568-8B85-CD41BD5B4731}"/>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tretch>
            <a:fillRect/>
          </a:stretch>
        </p:blipFill>
        <p:spPr>
          <a:xfrm>
            <a:off x="1066800" y="2493463"/>
            <a:ext cx="3810000" cy="3331574"/>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Rectangle 4">
            <a:extLst>
              <a:ext uri="{FF2B5EF4-FFF2-40B4-BE49-F238E27FC236}">
                <a16:creationId xmlns:a16="http://schemas.microsoft.com/office/drawing/2014/main" id="{E047CF46-DBB6-4557-BFB8-A6506C9A2061}"/>
              </a:ext>
            </a:extLst>
          </p:cNvPr>
          <p:cNvSpPr>
            <a:spLocks noGrp="1" noChangeArrowheads="1"/>
          </p:cNvSpPr>
          <p:nvPr>
            <p:ph type="body" sz="half" idx="2"/>
          </p:nvPr>
        </p:nvSpPr>
        <p:spPr>
          <a:xfrm>
            <a:off x="5029200" y="2362201"/>
            <a:ext cx="3810000" cy="5029200"/>
          </a:xfrm>
        </p:spPr>
        <p:txBody>
          <a:bodyPr rtlCol="0">
            <a:normAutofit/>
          </a:bodyPr>
          <a:lstStyle/>
          <a:p>
            <a:pPr eaLnBrk="1" fontAlgn="auto" hangingPunct="1">
              <a:lnSpc>
                <a:spcPct val="90000"/>
              </a:lnSpc>
              <a:spcAft>
                <a:spcPts val="0"/>
              </a:spcAft>
              <a:buFont typeface="Wingdings 3" charset="2"/>
              <a:buChar char=""/>
              <a:defRPr/>
            </a:pPr>
            <a:endParaRPr lang="en-US" altLang="en-US" sz="2300">
              <a:solidFill>
                <a:schemeClr val="tx2"/>
              </a:solidFill>
            </a:endParaRPr>
          </a:p>
          <a:p>
            <a:pPr eaLnBrk="1" fontAlgn="auto" hangingPunct="1">
              <a:lnSpc>
                <a:spcPct val="90000"/>
              </a:lnSpc>
              <a:spcAft>
                <a:spcPts val="0"/>
              </a:spcAft>
              <a:buFont typeface="Wingdings 3" charset="2"/>
              <a:buChar char=""/>
              <a:defRPr/>
            </a:pPr>
            <a:r>
              <a:rPr lang="en-US" altLang="en-US" sz="2300">
                <a:solidFill>
                  <a:schemeClr val="tx2"/>
                </a:solidFill>
              </a:rPr>
              <a:t>Most are on-line</a:t>
            </a:r>
          </a:p>
          <a:p>
            <a:pPr eaLnBrk="1" fontAlgn="auto" hangingPunct="1">
              <a:lnSpc>
                <a:spcPct val="90000"/>
              </a:lnSpc>
              <a:spcAft>
                <a:spcPts val="0"/>
              </a:spcAft>
              <a:buFont typeface="Wingdings 3" charset="2"/>
              <a:buChar char=""/>
              <a:defRPr/>
            </a:pPr>
            <a:r>
              <a:rPr lang="en-US" altLang="en-US" sz="2300">
                <a:solidFill>
                  <a:schemeClr val="tx2"/>
                </a:solidFill>
              </a:rPr>
              <a:t>Application for Atlantic universities and colleges usually begin after semester one</a:t>
            </a:r>
          </a:p>
          <a:p>
            <a:pPr eaLnBrk="1" fontAlgn="auto" hangingPunct="1">
              <a:lnSpc>
                <a:spcPct val="90000"/>
              </a:lnSpc>
              <a:spcAft>
                <a:spcPts val="0"/>
              </a:spcAft>
              <a:buFont typeface="Wingdings 3" charset="2"/>
              <a:buChar char=""/>
              <a:defRPr/>
            </a:pPr>
            <a:r>
              <a:rPr lang="en-US" altLang="en-US" sz="2300">
                <a:solidFill>
                  <a:schemeClr val="tx2"/>
                </a:solidFill>
              </a:rPr>
              <a:t>Ontario/BC universities can  require earlier admission.</a:t>
            </a:r>
          </a:p>
          <a:p>
            <a:pPr eaLnBrk="1" fontAlgn="auto" hangingPunct="1">
              <a:lnSpc>
                <a:spcPct val="90000"/>
              </a:lnSpc>
              <a:spcAft>
                <a:spcPts val="0"/>
              </a:spcAft>
              <a:buFont typeface="Wingdings 3" charset="2"/>
              <a:buChar char=""/>
              <a:defRPr/>
            </a:pPr>
            <a:r>
              <a:rPr lang="en-US" altLang="en-US" sz="2300">
                <a:solidFill>
                  <a:schemeClr val="tx2"/>
                </a:solidFill>
              </a:rPr>
              <a:t>College-NBCC-</a:t>
            </a:r>
            <a:r>
              <a:rPr lang="en-US" altLang="en-US" sz="2300" b="1">
                <a:solidFill>
                  <a:schemeClr val="tx2"/>
                </a:solidFill>
              </a:rPr>
              <a:t>NOW!</a:t>
            </a:r>
          </a:p>
          <a:p>
            <a:pPr marL="0" indent="0" eaLnBrk="1" fontAlgn="auto" hangingPunct="1">
              <a:lnSpc>
                <a:spcPct val="90000"/>
              </a:lnSpc>
              <a:spcAft>
                <a:spcPts val="0"/>
              </a:spcAft>
              <a:buFont typeface="Wingdings" panose="05000000000000000000" pitchFamily="2" charset="2"/>
              <a:buNone/>
              <a:defRPr/>
            </a:pPr>
            <a:endParaRPr lang="en-US" altLang="en-US" sz="2400">
              <a:solidFill>
                <a:schemeClr val="tx2"/>
              </a:solidFill>
            </a:endParaRPr>
          </a:p>
        </p:txBody>
      </p:sp>
      <p:sp>
        <p:nvSpPr>
          <p:cNvPr id="36869" name="TextBox 1">
            <a:extLst>
              <a:ext uri="{FF2B5EF4-FFF2-40B4-BE49-F238E27FC236}">
                <a16:creationId xmlns:a16="http://schemas.microsoft.com/office/drawing/2014/main" id="{05AF86EB-631B-4F2E-B908-8C40F0EC6928}"/>
              </a:ext>
            </a:extLst>
          </p:cNvPr>
          <p:cNvSpPr txBox="1">
            <a:spLocks noChangeArrowheads="1"/>
          </p:cNvSpPr>
          <p:nvPr/>
        </p:nvSpPr>
        <p:spPr bwMode="auto">
          <a:xfrm>
            <a:off x="757238" y="5805488"/>
            <a:ext cx="41957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latin typeface="Times New Roman"/>
                <a:cs typeface="Times New Roman"/>
              </a:rPr>
              <a:t>See Ms. Stinson for info</a:t>
            </a:r>
          </a:p>
          <a:p>
            <a:r>
              <a:rPr lang="en-US" altLang="en-US">
                <a:latin typeface="Times New Roman"/>
                <a:cs typeface="Times New Roman"/>
              </a:rPr>
              <a:t>on writing SAT’s for US schools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0CF35CAFBC7847ABC73A769D133951" ma:contentTypeVersion="10" ma:contentTypeDescription="Create a new document." ma:contentTypeScope="" ma:versionID="df0efd7cec1c5a3fbcfb399195d89f9c">
  <xsd:schema xmlns:xsd="http://www.w3.org/2001/XMLSchema" xmlns:xs="http://www.w3.org/2001/XMLSchema" xmlns:p="http://schemas.microsoft.com/office/2006/metadata/properties" xmlns:ns2="b594dac1-fe81-400f-b5d2-97a23eb72875" xmlns:ns3="40d334c7-4f2b-412a-8ed7-e0729fd80b43" targetNamespace="http://schemas.microsoft.com/office/2006/metadata/properties" ma:root="true" ma:fieldsID="2c6e40559bd6f8bb14a31989ae75ea5c" ns2:_="" ns3:_="">
    <xsd:import namespace="b594dac1-fe81-400f-b5d2-97a23eb72875"/>
    <xsd:import namespace="40d334c7-4f2b-412a-8ed7-e0729fd80b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94dac1-fe81-400f-b5d2-97a23eb728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d334c7-4f2b-412a-8ed7-e0729fd80b4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0d334c7-4f2b-412a-8ed7-e0729fd80b43">
      <UserInfo>
        <DisplayName>O'Keefe, Jenna    (ASD-W)</DisplayName>
        <AccountId>12</AccountId>
        <AccountType/>
      </UserInfo>
    </SharedWithUsers>
  </documentManagement>
</p:properties>
</file>

<file path=customXml/itemProps1.xml><?xml version="1.0" encoding="utf-8"?>
<ds:datastoreItem xmlns:ds="http://schemas.openxmlformats.org/officeDocument/2006/customXml" ds:itemID="{94F666C1-40CD-45D6-BD4F-C05D89B80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94dac1-fe81-400f-b5d2-97a23eb72875"/>
    <ds:schemaRef ds:uri="40d334c7-4f2b-412a-8ed7-e0729fd80b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64243A-9ACA-4BF9-9A17-24943D82B7EE}">
  <ds:schemaRefs>
    <ds:schemaRef ds:uri="http://schemas.microsoft.com/sharepoint/v3/contenttype/forms"/>
  </ds:schemaRefs>
</ds:datastoreItem>
</file>

<file path=customXml/itemProps3.xml><?xml version="1.0" encoding="utf-8"?>
<ds:datastoreItem xmlns:ds="http://schemas.openxmlformats.org/officeDocument/2006/customXml" ds:itemID="{E5388655-3F0E-4A6C-871D-2056E9502A1A}">
  <ds:schemaRefs>
    <ds:schemaRef ds:uri="http://schemas.microsoft.com/office/infopath/2007/PartnerControls"/>
    <ds:schemaRef ds:uri="40d334c7-4f2b-412a-8ed7-e0729fd80b43"/>
    <ds:schemaRef ds:uri="http://purl.org/dc/dcmitype/"/>
    <ds:schemaRef ds:uri="http://schemas.openxmlformats.org/package/2006/metadata/core-properties"/>
    <ds:schemaRef ds:uri="http://schemas.microsoft.com/office/2006/documentManagement/types"/>
    <ds:schemaRef ds:uri="http://purl.org/dc/elements/1.1/"/>
    <ds:schemaRef ds:uri="b594dac1-fe81-400f-b5d2-97a23eb72875"/>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Ion Boardroom</Template>
  <TotalTime>444</TotalTime>
  <Words>1530</Words>
  <Application>Microsoft Office PowerPoint</Application>
  <PresentationFormat>On-screen Show (4:3)</PresentationFormat>
  <Paragraphs>136</Paragraphs>
  <Slides>17</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Cambria</vt:lpstr>
      <vt:lpstr>Century Gothic</vt:lpstr>
      <vt:lpstr>Segoe UI</vt:lpstr>
      <vt:lpstr>Times New Roman</vt:lpstr>
      <vt:lpstr>Wingdings</vt:lpstr>
      <vt:lpstr>Wingdings 2</vt:lpstr>
      <vt:lpstr>Wingdings 3</vt:lpstr>
      <vt:lpstr>Ion Boardroom</vt:lpstr>
      <vt:lpstr>Grad Info &amp; Scholarships</vt:lpstr>
      <vt:lpstr>LHHS School Counselling Team</vt:lpstr>
      <vt:lpstr>Graduation Requirements</vt:lpstr>
      <vt:lpstr>What Is Next?</vt:lpstr>
      <vt:lpstr>Admission Information</vt:lpstr>
      <vt:lpstr>Ordering Transcripts</vt:lpstr>
      <vt:lpstr>STU Admissions Requirements</vt:lpstr>
      <vt:lpstr>University of New Brunswick </vt:lpstr>
      <vt:lpstr>Application Process</vt:lpstr>
      <vt:lpstr>In Person &amp; Virtual events</vt:lpstr>
      <vt:lpstr>Where do I look for scholarship &amp; post secondary  information?</vt:lpstr>
      <vt:lpstr>Where do I look for scholarship &amp; post secondary  information?</vt:lpstr>
      <vt:lpstr>PowerPoint Presentation</vt:lpstr>
      <vt:lpstr>Within Post-secondary Websites</vt:lpstr>
      <vt:lpstr>We also recommend the following websites to continue your search...</vt:lpstr>
      <vt:lpstr>Tips</vt:lpstr>
      <vt:lpstr>Tips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“Show Me the Money!”</dc:title>
  <dc:creator>ED1812</dc:creator>
  <cp:lastModifiedBy>Gatto, Tracy     (ASD-W)</cp:lastModifiedBy>
  <cp:revision>115</cp:revision>
  <dcterms:created xsi:type="dcterms:W3CDTF">2013-11-04T13:50:11Z</dcterms:created>
  <dcterms:modified xsi:type="dcterms:W3CDTF">2025-09-18T20:26:17Z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0x010100360CF35CAFBC7847ABC73A769D133951</vt:lpwstr>
  </property>
</Properties>
</file>